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311" r:id="rId3"/>
    <p:sldId id="257" r:id="rId4"/>
    <p:sldId id="267" r:id="rId5"/>
    <p:sldId id="258" r:id="rId6"/>
    <p:sldId id="268" r:id="rId7"/>
    <p:sldId id="269" r:id="rId8"/>
    <p:sldId id="280" r:id="rId9"/>
    <p:sldId id="281" r:id="rId10"/>
    <p:sldId id="299" r:id="rId11"/>
    <p:sldId id="278" r:id="rId12"/>
    <p:sldId id="259" r:id="rId13"/>
    <p:sldId id="296" r:id="rId14"/>
    <p:sldId id="260" r:id="rId15"/>
    <p:sldId id="261" r:id="rId16"/>
    <p:sldId id="271" r:id="rId17"/>
    <p:sldId id="273" r:id="rId18"/>
    <p:sldId id="274" r:id="rId19"/>
    <p:sldId id="300" r:id="rId20"/>
    <p:sldId id="301" r:id="rId21"/>
    <p:sldId id="310" r:id="rId22"/>
    <p:sldId id="275" r:id="rId23"/>
    <p:sldId id="276" r:id="rId24"/>
    <p:sldId id="277" r:id="rId25"/>
    <p:sldId id="309" r:id="rId26"/>
    <p:sldId id="279" r:id="rId27"/>
    <p:sldId id="308" r:id="rId28"/>
    <p:sldId id="295" r:id="rId29"/>
    <p:sldId id="262" r:id="rId30"/>
    <p:sldId id="287" r:id="rId31"/>
    <p:sldId id="288" r:id="rId32"/>
    <p:sldId id="297" r:id="rId33"/>
    <p:sldId id="290" r:id="rId34"/>
    <p:sldId id="294" r:id="rId35"/>
    <p:sldId id="291" r:id="rId36"/>
    <p:sldId id="293" r:id="rId37"/>
    <p:sldId id="302" r:id="rId38"/>
    <p:sldId id="292" r:id="rId39"/>
    <p:sldId id="307" r:id="rId40"/>
    <p:sldId id="305" r:id="rId41"/>
    <p:sldId id="304" r:id="rId42"/>
    <p:sldId id="306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E370A6-9E1F-4FD0-B088-9618EB2B204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63E638-1073-49B2-A94B-9352A52691CE}">
      <dgm:prSet/>
      <dgm:spPr/>
      <dgm:t>
        <a:bodyPr/>
        <a:lstStyle/>
        <a:p>
          <a:r>
            <a:rPr lang="en-IN" dirty="0"/>
            <a:t>Ex Vice-Chancellor, Maharashtra University of Health Sciences, Nashik</a:t>
          </a:r>
          <a:endParaRPr lang="en-US" dirty="0"/>
        </a:p>
      </dgm:t>
    </dgm:pt>
    <dgm:pt modelId="{D187B02F-29A3-4098-A9AF-1E486037F0D6}" type="parTrans" cxnId="{537DE673-3275-489D-8D42-3CD6DCCFC669}">
      <dgm:prSet/>
      <dgm:spPr/>
      <dgm:t>
        <a:bodyPr/>
        <a:lstStyle/>
        <a:p>
          <a:endParaRPr lang="en-US"/>
        </a:p>
      </dgm:t>
    </dgm:pt>
    <dgm:pt modelId="{0855AA0E-89B0-41D9-9B0D-CF173184C1A3}" type="sibTrans" cxnId="{537DE673-3275-489D-8D42-3CD6DCCFC669}">
      <dgm:prSet/>
      <dgm:spPr/>
      <dgm:t>
        <a:bodyPr/>
        <a:lstStyle/>
        <a:p>
          <a:endParaRPr lang="en-US"/>
        </a:p>
      </dgm:t>
    </dgm:pt>
    <dgm:pt modelId="{15C835AD-44BD-44AC-A23C-A1276E637DE8}">
      <dgm:prSet/>
      <dgm:spPr/>
      <dgm:t>
        <a:bodyPr/>
        <a:lstStyle/>
        <a:p>
          <a:r>
            <a:rPr lang="en-IN" dirty="0"/>
            <a:t>Distinguished Professor, Symbiosis International University Pune </a:t>
          </a:r>
          <a:endParaRPr lang="en-US" dirty="0"/>
        </a:p>
      </dgm:t>
    </dgm:pt>
    <dgm:pt modelId="{BAB82915-AFFC-466E-84EB-66CC1E279C85}" type="parTrans" cxnId="{F3BA8D77-7F39-4804-B7B1-5690D56E9F2C}">
      <dgm:prSet/>
      <dgm:spPr/>
      <dgm:t>
        <a:bodyPr/>
        <a:lstStyle/>
        <a:p>
          <a:endParaRPr lang="en-US"/>
        </a:p>
      </dgm:t>
    </dgm:pt>
    <dgm:pt modelId="{357405AE-223A-458D-90FC-3CDC8EFAA980}" type="sibTrans" cxnId="{F3BA8D77-7F39-4804-B7B1-5690D56E9F2C}">
      <dgm:prSet/>
      <dgm:spPr/>
      <dgm:t>
        <a:bodyPr/>
        <a:lstStyle/>
        <a:p>
          <a:endParaRPr lang="en-US"/>
        </a:p>
      </dgm:t>
    </dgm:pt>
    <dgm:pt modelId="{749FEF84-3EA3-47A2-9565-5A4E05EECDCB}">
      <dgm:prSet/>
      <dgm:spPr/>
      <dgm:t>
        <a:bodyPr/>
        <a:lstStyle/>
        <a:p>
          <a:r>
            <a:rPr lang="en-IN"/>
            <a:t>Consultant, Persistent systems  ltd, Pune</a:t>
          </a:r>
          <a:endParaRPr lang="en-US"/>
        </a:p>
      </dgm:t>
    </dgm:pt>
    <dgm:pt modelId="{368C9C35-25F6-44F1-BA90-D08B0146B2C9}" type="parTrans" cxnId="{746C758F-D2BF-4E09-9875-65F718C22C39}">
      <dgm:prSet/>
      <dgm:spPr/>
      <dgm:t>
        <a:bodyPr/>
        <a:lstStyle/>
        <a:p>
          <a:endParaRPr lang="en-US"/>
        </a:p>
      </dgm:t>
    </dgm:pt>
    <dgm:pt modelId="{35170832-BC89-4B78-857E-272EF55F854E}" type="sibTrans" cxnId="{746C758F-D2BF-4E09-9875-65F718C22C39}">
      <dgm:prSet/>
      <dgm:spPr/>
      <dgm:t>
        <a:bodyPr/>
        <a:lstStyle/>
        <a:p>
          <a:endParaRPr lang="en-US"/>
        </a:p>
      </dgm:t>
    </dgm:pt>
    <dgm:pt modelId="{5C940F2B-9364-452C-8146-6A3F6756195A}">
      <dgm:prSet/>
      <dgm:spPr/>
      <dgm:t>
        <a:bodyPr/>
        <a:lstStyle/>
        <a:p>
          <a:r>
            <a:rPr lang="en-IN" dirty="0"/>
            <a:t>Prof of surgery,                B J Medical college Pune                  Grant medical college Mumbai</a:t>
          </a:r>
          <a:endParaRPr lang="en-US" dirty="0"/>
        </a:p>
      </dgm:t>
    </dgm:pt>
    <dgm:pt modelId="{F168FFF1-BDB7-40FA-989F-686CF0CB10B8}" type="parTrans" cxnId="{47EBD049-4712-4DE1-9E38-237030816919}">
      <dgm:prSet/>
      <dgm:spPr/>
      <dgm:t>
        <a:bodyPr/>
        <a:lstStyle/>
        <a:p>
          <a:endParaRPr lang="en-US"/>
        </a:p>
      </dgm:t>
    </dgm:pt>
    <dgm:pt modelId="{69F278EC-5641-481C-83B2-352CE31BB48A}" type="sibTrans" cxnId="{47EBD049-4712-4DE1-9E38-237030816919}">
      <dgm:prSet/>
      <dgm:spPr/>
      <dgm:t>
        <a:bodyPr/>
        <a:lstStyle/>
        <a:p>
          <a:endParaRPr lang="en-US"/>
        </a:p>
      </dgm:t>
    </dgm:pt>
    <dgm:pt modelId="{27233EEE-659D-4B6B-9CBD-FA851B087E0D}">
      <dgm:prSet/>
      <dgm:spPr/>
      <dgm:t>
        <a:bodyPr/>
        <a:lstStyle/>
        <a:p>
          <a:r>
            <a:rPr lang="en-IN" dirty="0"/>
            <a:t>Director  Academics, Galaxy care hospitals Pune</a:t>
          </a:r>
          <a:endParaRPr lang="en-US" dirty="0"/>
        </a:p>
      </dgm:t>
    </dgm:pt>
    <dgm:pt modelId="{96D57DFB-466E-4035-A1B2-44CAEA60B341}" type="parTrans" cxnId="{6CF0D214-E7B5-41D5-B9AB-3E8888AB740F}">
      <dgm:prSet/>
      <dgm:spPr/>
      <dgm:t>
        <a:bodyPr/>
        <a:lstStyle/>
        <a:p>
          <a:endParaRPr lang="en-US"/>
        </a:p>
      </dgm:t>
    </dgm:pt>
    <dgm:pt modelId="{547DD4EA-FD0E-4522-80A8-18DF2D426802}" type="sibTrans" cxnId="{6CF0D214-E7B5-41D5-B9AB-3E8888AB740F}">
      <dgm:prSet/>
      <dgm:spPr/>
      <dgm:t>
        <a:bodyPr/>
        <a:lstStyle/>
        <a:p>
          <a:endParaRPr lang="en-US"/>
        </a:p>
      </dgm:t>
    </dgm:pt>
    <dgm:pt modelId="{FA421677-CBC0-4B21-A94B-4FEB219A10B2}">
      <dgm:prSet/>
      <dgm:spPr/>
      <dgm:t>
        <a:bodyPr/>
        <a:lstStyle/>
        <a:p>
          <a:r>
            <a:rPr lang="en-IN" dirty="0"/>
            <a:t>Ex Dean,                            B J Medical College Pune  </a:t>
          </a:r>
          <a:endParaRPr lang="en-US" dirty="0"/>
        </a:p>
      </dgm:t>
    </dgm:pt>
    <dgm:pt modelId="{B882225C-428E-4F48-8868-289CD33FBB42}" type="parTrans" cxnId="{26E0883A-FD88-457E-8B42-71CBECCC7897}">
      <dgm:prSet/>
      <dgm:spPr/>
      <dgm:t>
        <a:bodyPr/>
        <a:lstStyle/>
        <a:p>
          <a:endParaRPr lang="en-US"/>
        </a:p>
      </dgm:t>
    </dgm:pt>
    <dgm:pt modelId="{FC3B021E-7B15-47BF-90E0-46A5719A7689}" type="sibTrans" cxnId="{26E0883A-FD88-457E-8B42-71CBECCC7897}">
      <dgm:prSet/>
      <dgm:spPr/>
      <dgm:t>
        <a:bodyPr/>
        <a:lstStyle/>
        <a:p>
          <a:endParaRPr lang="en-US"/>
        </a:p>
      </dgm:t>
    </dgm:pt>
    <dgm:pt modelId="{89314B7B-DF02-438B-9771-086BEE9387A0}" type="pres">
      <dgm:prSet presAssocID="{C3E370A6-9E1F-4FD0-B088-9618EB2B204A}" presName="diagram" presStyleCnt="0">
        <dgm:presLayoutVars>
          <dgm:dir/>
          <dgm:resizeHandles val="exact"/>
        </dgm:presLayoutVars>
      </dgm:prSet>
      <dgm:spPr/>
    </dgm:pt>
    <dgm:pt modelId="{3A897750-665B-455D-AADA-124C356BE2C0}" type="pres">
      <dgm:prSet presAssocID="{0763E638-1073-49B2-A94B-9352A52691CE}" presName="node" presStyleLbl="node1" presStyleIdx="0" presStyleCnt="6" custScaleX="100000" custLinFactNeighborX="2200" custLinFactNeighborY="9433">
        <dgm:presLayoutVars>
          <dgm:bulletEnabled val="1"/>
        </dgm:presLayoutVars>
      </dgm:prSet>
      <dgm:spPr/>
    </dgm:pt>
    <dgm:pt modelId="{1D7353F5-CD43-48FB-851E-527A01610DF9}" type="pres">
      <dgm:prSet presAssocID="{0855AA0E-89B0-41D9-9B0D-CF173184C1A3}" presName="sibTrans" presStyleCnt="0"/>
      <dgm:spPr/>
    </dgm:pt>
    <dgm:pt modelId="{2764A486-B012-43E6-A706-91D28BBC987F}" type="pres">
      <dgm:prSet presAssocID="{15C835AD-44BD-44AC-A23C-A1276E637DE8}" presName="node" presStyleLbl="node1" presStyleIdx="1" presStyleCnt="6" custLinFactNeighborX="8780" custLinFactNeighborY="9433">
        <dgm:presLayoutVars>
          <dgm:bulletEnabled val="1"/>
        </dgm:presLayoutVars>
      </dgm:prSet>
      <dgm:spPr/>
    </dgm:pt>
    <dgm:pt modelId="{B822F6C7-1E3A-403C-A7C1-629A0886824D}" type="pres">
      <dgm:prSet presAssocID="{357405AE-223A-458D-90FC-3CDC8EFAA980}" presName="sibTrans" presStyleCnt="0"/>
      <dgm:spPr/>
    </dgm:pt>
    <dgm:pt modelId="{8A3D21E6-9F62-4CA1-ABB5-BD632305BFA7}" type="pres">
      <dgm:prSet presAssocID="{749FEF84-3EA3-47A2-9565-5A4E05EECDCB}" presName="node" presStyleLbl="node1" presStyleIdx="2" presStyleCnt="6" custLinFactNeighborX="8210" custLinFactNeighborY="9433">
        <dgm:presLayoutVars>
          <dgm:bulletEnabled val="1"/>
        </dgm:presLayoutVars>
      </dgm:prSet>
      <dgm:spPr/>
    </dgm:pt>
    <dgm:pt modelId="{BB2368CE-02E0-4F97-B10C-CF2B3361CDB9}" type="pres">
      <dgm:prSet presAssocID="{35170832-BC89-4B78-857E-272EF55F854E}" presName="sibTrans" presStyleCnt="0"/>
      <dgm:spPr/>
    </dgm:pt>
    <dgm:pt modelId="{72D43576-8084-4A17-815E-3A7414C8AC05}" type="pres">
      <dgm:prSet presAssocID="{5C940F2B-9364-452C-8146-6A3F6756195A}" presName="node" presStyleLbl="node1" presStyleIdx="3" presStyleCnt="6" custLinFactX="100000" custLinFactNeighborX="150904" custLinFactNeighborY="-2225">
        <dgm:presLayoutVars>
          <dgm:bulletEnabled val="1"/>
        </dgm:presLayoutVars>
      </dgm:prSet>
      <dgm:spPr/>
    </dgm:pt>
    <dgm:pt modelId="{900FB624-0C7A-488F-ADC7-5A154C7CDC5A}" type="pres">
      <dgm:prSet presAssocID="{69F278EC-5641-481C-83B2-352CE31BB48A}" presName="sibTrans" presStyleCnt="0"/>
      <dgm:spPr/>
    </dgm:pt>
    <dgm:pt modelId="{C9B60214-207B-442D-9BE1-0741837095E1}" type="pres">
      <dgm:prSet presAssocID="{27233EEE-659D-4B6B-9CBD-FA851B087E0D}" presName="node" presStyleLbl="node1" presStyleIdx="4" presStyleCnt="6" custScaleX="112805" custScaleY="104923" custLinFactX="-10783" custLinFactNeighborX="-100000" custLinFactNeighborY="-8299">
        <dgm:presLayoutVars>
          <dgm:bulletEnabled val="1"/>
        </dgm:presLayoutVars>
      </dgm:prSet>
      <dgm:spPr/>
    </dgm:pt>
    <dgm:pt modelId="{6711AF9A-AD9C-4F48-BB0C-AD762CF4B429}" type="pres">
      <dgm:prSet presAssocID="{547DD4EA-FD0E-4522-80A8-18DF2D426802}" presName="sibTrans" presStyleCnt="0"/>
      <dgm:spPr/>
    </dgm:pt>
    <dgm:pt modelId="{FDF7C93F-FD23-4C7F-8CAF-425B21686840}" type="pres">
      <dgm:prSet presAssocID="{FA421677-CBC0-4B21-A94B-4FEB219A10B2}" presName="node" presStyleLbl="node1" presStyleIdx="5" presStyleCnt="6" custScaleX="105594" custLinFactX="-1034" custLinFactNeighborX="-100000" custLinFactNeighborY="-7752">
        <dgm:presLayoutVars>
          <dgm:bulletEnabled val="1"/>
        </dgm:presLayoutVars>
      </dgm:prSet>
      <dgm:spPr/>
    </dgm:pt>
  </dgm:ptLst>
  <dgm:cxnLst>
    <dgm:cxn modelId="{6CF0D214-E7B5-41D5-B9AB-3E8888AB740F}" srcId="{C3E370A6-9E1F-4FD0-B088-9618EB2B204A}" destId="{27233EEE-659D-4B6B-9CBD-FA851B087E0D}" srcOrd="4" destOrd="0" parTransId="{96D57DFB-466E-4035-A1B2-44CAEA60B341}" sibTransId="{547DD4EA-FD0E-4522-80A8-18DF2D426802}"/>
    <dgm:cxn modelId="{2DF0E31B-CDC1-4CBA-9D32-58333041FA8B}" type="presOf" srcId="{C3E370A6-9E1F-4FD0-B088-9618EB2B204A}" destId="{89314B7B-DF02-438B-9771-086BEE9387A0}" srcOrd="0" destOrd="0" presId="urn:microsoft.com/office/officeart/2005/8/layout/default"/>
    <dgm:cxn modelId="{26E0883A-FD88-457E-8B42-71CBECCC7897}" srcId="{C3E370A6-9E1F-4FD0-B088-9618EB2B204A}" destId="{FA421677-CBC0-4B21-A94B-4FEB219A10B2}" srcOrd="5" destOrd="0" parTransId="{B882225C-428E-4F48-8868-289CD33FBB42}" sibTransId="{FC3B021E-7B15-47BF-90E0-46A5719A7689}"/>
    <dgm:cxn modelId="{D1F54169-C17F-4F58-A15B-58198C85224E}" type="presOf" srcId="{5C940F2B-9364-452C-8146-6A3F6756195A}" destId="{72D43576-8084-4A17-815E-3A7414C8AC05}" srcOrd="0" destOrd="0" presId="urn:microsoft.com/office/officeart/2005/8/layout/default"/>
    <dgm:cxn modelId="{47EBD049-4712-4DE1-9E38-237030816919}" srcId="{C3E370A6-9E1F-4FD0-B088-9618EB2B204A}" destId="{5C940F2B-9364-452C-8146-6A3F6756195A}" srcOrd="3" destOrd="0" parTransId="{F168FFF1-BDB7-40FA-989F-686CF0CB10B8}" sibTransId="{69F278EC-5641-481C-83B2-352CE31BB48A}"/>
    <dgm:cxn modelId="{537DE673-3275-489D-8D42-3CD6DCCFC669}" srcId="{C3E370A6-9E1F-4FD0-B088-9618EB2B204A}" destId="{0763E638-1073-49B2-A94B-9352A52691CE}" srcOrd="0" destOrd="0" parTransId="{D187B02F-29A3-4098-A9AF-1E486037F0D6}" sibTransId="{0855AA0E-89B0-41D9-9B0D-CF173184C1A3}"/>
    <dgm:cxn modelId="{F3BA8D77-7F39-4804-B7B1-5690D56E9F2C}" srcId="{C3E370A6-9E1F-4FD0-B088-9618EB2B204A}" destId="{15C835AD-44BD-44AC-A23C-A1276E637DE8}" srcOrd="1" destOrd="0" parTransId="{BAB82915-AFFC-466E-84EB-66CC1E279C85}" sibTransId="{357405AE-223A-458D-90FC-3CDC8EFAA980}"/>
    <dgm:cxn modelId="{0EE71181-8E34-425C-9574-F173021A4C6B}" type="presOf" srcId="{15C835AD-44BD-44AC-A23C-A1276E637DE8}" destId="{2764A486-B012-43E6-A706-91D28BBC987F}" srcOrd="0" destOrd="0" presId="urn:microsoft.com/office/officeart/2005/8/layout/default"/>
    <dgm:cxn modelId="{746C758F-D2BF-4E09-9875-65F718C22C39}" srcId="{C3E370A6-9E1F-4FD0-B088-9618EB2B204A}" destId="{749FEF84-3EA3-47A2-9565-5A4E05EECDCB}" srcOrd="2" destOrd="0" parTransId="{368C9C35-25F6-44F1-BA90-D08B0146B2C9}" sibTransId="{35170832-BC89-4B78-857E-272EF55F854E}"/>
    <dgm:cxn modelId="{427A848F-4008-414B-A806-4A31BB4F5079}" type="presOf" srcId="{749FEF84-3EA3-47A2-9565-5A4E05EECDCB}" destId="{8A3D21E6-9F62-4CA1-ABB5-BD632305BFA7}" srcOrd="0" destOrd="0" presId="urn:microsoft.com/office/officeart/2005/8/layout/default"/>
    <dgm:cxn modelId="{BC76C2D6-8CD5-4CE7-848E-B7A54564A0F5}" type="presOf" srcId="{FA421677-CBC0-4B21-A94B-4FEB219A10B2}" destId="{FDF7C93F-FD23-4C7F-8CAF-425B21686840}" srcOrd="0" destOrd="0" presId="urn:microsoft.com/office/officeart/2005/8/layout/default"/>
    <dgm:cxn modelId="{73FB80D9-0122-4D42-ADBB-06F49FFC9828}" type="presOf" srcId="{0763E638-1073-49B2-A94B-9352A52691CE}" destId="{3A897750-665B-455D-AADA-124C356BE2C0}" srcOrd="0" destOrd="0" presId="urn:microsoft.com/office/officeart/2005/8/layout/default"/>
    <dgm:cxn modelId="{9C47A4E7-200F-458B-95E2-EE576D664C90}" type="presOf" srcId="{27233EEE-659D-4B6B-9CBD-FA851B087E0D}" destId="{C9B60214-207B-442D-9BE1-0741837095E1}" srcOrd="0" destOrd="0" presId="urn:microsoft.com/office/officeart/2005/8/layout/default"/>
    <dgm:cxn modelId="{F2CFAC62-2102-4BB0-B2FD-EA64C54D5BA5}" type="presParOf" srcId="{89314B7B-DF02-438B-9771-086BEE9387A0}" destId="{3A897750-665B-455D-AADA-124C356BE2C0}" srcOrd="0" destOrd="0" presId="urn:microsoft.com/office/officeart/2005/8/layout/default"/>
    <dgm:cxn modelId="{649B37D6-6CB7-4D56-AC60-709D13D15DE3}" type="presParOf" srcId="{89314B7B-DF02-438B-9771-086BEE9387A0}" destId="{1D7353F5-CD43-48FB-851E-527A01610DF9}" srcOrd="1" destOrd="0" presId="urn:microsoft.com/office/officeart/2005/8/layout/default"/>
    <dgm:cxn modelId="{C1788ABB-20EA-49EB-88A3-BD643B7C1D04}" type="presParOf" srcId="{89314B7B-DF02-438B-9771-086BEE9387A0}" destId="{2764A486-B012-43E6-A706-91D28BBC987F}" srcOrd="2" destOrd="0" presId="urn:microsoft.com/office/officeart/2005/8/layout/default"/>
    <dgm:cxn modelId="{594651E6-D2FD-46AD-BC8B-12F91CDD468B}" type="presParOf" srcId="{89314B7B-DF02-438B-9771-086BEE9387A0}" destId="{B822F6C7-1E3A-403C-A7C1-629A0886824D}" srcOrd="3" destOrd="0" presId="urn:microsoft.com/office/officeart/2005/8/layout/default"/>
    <dgm:cxn modelId="{3A907D52-057F-43FE-93E8-779154DA5644}" type="presParOf" srcId="{89314B7B-DF02-438B-9771-086BEE9387A0}" destId="{8A3D21E6-9F62-4CA1-ABB5-BD632305BFA7}" srcOrd="4" destOrd="0" presId="urn:microsoft.com/office/officeart/2005/8/layout/default"/>
    <dgm:cxn modelId="{6C58C823-42E9-437D-B66B-93E956CC2220}" type="presParOf" srcId="{89314B7B-DF02-438B-9771-086BEE9387A0}" destId="{BB2368CE-02E0-4F97-B10C-CF2B3361CDB9}" srcOrd="5" destOrd="0" presId="urn:microsoft.com/office/officeart/2005/8/layout/default"/>
    <dgm:cxn modelId="{79A1150F-121C-4734-8953-713C9DAED908}" type="presParOf" srcId="{89314B7B-DF02-438B-9771-086BEE9387A0}" destId="{72D43576-8084-4A17-815E-3A7414C8AC05}" srcOrd="6" destOrd="0" presId="urn:microsoft.com/office/officeart/2005/8/layout/default"/>
    <dgm:cxn modelId="{284F2082-99E2-4056-9D72-202173B79444}" type="presParOf" srcId="{89314B7B-DF02-438B-9771-086BEE9387A0}" destId="{900FB624-0C7A-488F-ADC7-5A154C7CDC5A}" srcOrd="7" destOrd="0" presId="urn:microsoft.com/office/officeart/2005/8/layout/default"/>
    <dgm:cxn modelId="{94C5E2D4-54BF-4D79-8396-5B5F7A8843A8}" type="presParOf" srcId="{89314B7B-DF02-438B-9771-086BEE9387A0}" destId="{C9B60214-207B-442D-9BE1-0741837095E1}" srcOrd="8" destOrd="0" presId="urn:microsoft.com/office/officeart/2005/8/layout/default"/>
    <dgm:cxn modelId="{FD437EAC-4A25-4926-860B-7B23FB2CC537}" type="presParOf" srcId="{89314B7B-DF02-438B-9771-086BEE9387A0}" destId="{6711AF9A-AD9C-4F48-BB0C-AD762CF4B429}" srcOrd="9" destOrd="0" presId="urn:microsoft.com/office/officeart/2005/8/layout/default"/>
    <dgm:cxn modelId="{EE5AFA9B-B8DF-4817-A00B-D022FF8A5E17}" type="presParOf" srcId="{89314B7B-DF02-438B-9771-086BEE9387A0}" destId="{FDF7C93F-FD23-4C7F-8CAF-425B2168684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97750-665B-455D-AADA-124C356BE2C0}">
      <dsp:nvSpPr>
        <dsp:cNvPr id="0" name=""/>
        <dsp:cNvSpPr/>
      </dsp:nvSpPr>
      <dsp:spPr>
        <a:xfrm>
          <a:off x="281091" y="287908"/>
          <a:ext cx="2453617" cy="14721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Ex Vice-Chancellor, Maharashtra University of Health Sciences, Nashik</a:t>
          </a:r>
          <a:endParaRPr lang="en-US" sz="1900" kern="1200" dirty="0"/>
        </a:p>
      </dsp:txBody>
      <dsp:txXfrm>
        <a:off x="281091" y="287908"/>
        <a:ext cx="2453617" cy="1472170"/>
      </dsp:txXfrm>
    </dsp:sp>
    <dsp:sp modelId="{2764A486-B012-43E6-A706-91D28BBC987F}">
      <dsp:nvSpPr>
        <dsp:cNvPr id="0" name=""/>
        <dsp:cNvSpPr/>
      </dsp:nvSpPr>
      <dsp:spPr>
        <a:xfrm>
          <a:off x="3141518" y="287908"/>
          <a:ext cx="2453617" cy="14721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Distinguished Professor, Symbiosis International University Pune </a:t>
          </a:r>
          <a:endParaRPr lang="en-US" sz="1900" kern="1200" dirty="0"/>
        </a:p>
      </dsp:txBody>
      <dsp:txXfrm>
        <a:off x="3141518" y="287908"/>
        <a:ext cx="2453617" cy="1472170"/>
      </dsp:txXfrm>
    </dsp:sp>
    <dsp:sp modelId="{8A3D21E6-9F62-4CA1-ABB5-BD632305BFA7}">
      <dsp:nvSpPr>
        <dsp:cNvPr id="0" name=""/>
        <dsp:cNvSpPr/>
      </dsp:nvSpPr>
      <dsp:spPr>
        <a:xfrm>
          <a:off x="5826511" y="287908"/>
          <a:ext cx="2453617" cy="14721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/>
            <a:t>Consultant, Persistent systems  ltd, Pune</a:t>
          </a:r>
          <a:endParaRPr lang="en-US" sz="1900" kern="1200"/>
        </a:p>
      </dsp:txBody>
      <dsp:txXfrm>
        <a:off x="5826511" y="287908"/>
        <a:ext cx="2453617" cy="1472170"/>
      </dsp:txXfrm>
    </dsp:sp>
    <dsp:sp modelId="{72D43576-8084-4A17-815E-3A7414C8AC05}">
      <dsp:nvSpPr>
        <dsp:cNvPr id="0" name=""/>
        <dsp:cNvSpPr/>
      </dsp:nvSpPr>
      <dsp:spPr>
        <a:xfrm>
          <a:off x="5852181" y="1870052"/>
          <a:ext cx="2453617" cy="14721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Prof of surgery,                B J Medical college Pune                  Grant medical college Mumbai</a:t>
          </a:r>
          <a:endParaRPr lang="en-US" sz="1900" kern="1200" dirty="0"/>
        </a:p>
      </dsp:txBody>
      <dsp:txXfrm>
        <a:off x="5852181" y="1870052"/>
        <a:ext cx="2453617" cy="1472170"/>
      </dsp:txXfrm>
    </dsp:sp>
    <dsp:sp modelId="{C9B60214-207B-442D-9BE1-0741837095E1}">
      <dsp:nvSpPr>
        <dsp:cNvPr id="0" name=""/>
        <dsp:cNvSpPr/>
      </dsp:nvSpPr>
      <dsp:spPr>
        <a:xfrm>
          <a:off x="0" y="1744394"/>
          <a:ext cx="2767803" cy="15446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Director  Academics, Galaxy care hospitals Pune</a:t>
          </a:r>
          <a:endParaRPr lang="en-US" sz="1900" kern="1200" dirty="0"/>
        </a:p>
      </dsp:txBody>
      <dsp:txXfrm>
        <a:off x="0" y="1744394"/>
        <a:ext cx="2767803" cy="1544645"/>
      </dsp:txXfrm>
    </dsp:sp>
    <dsp:sp modelId="{FDF7C93F-FD23-4C7F-8CAF-425B21686840}">
      <dsp:nvSpPr>
        <dsp:cNvPr id="0" name=""/>
        <dsp:cNvSpPr/>
      </dsp:nvSpPr>
      <dsp:spPr>
        <a:xfrm>
          <a:off x="3234547" y="1788685"/>
          <a:ext cx="2590872" cy="14721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 dirty="0"/>
            <a:t>Ex Dean,                            B J Medical College Pune  </a:t>
          </a:r>
          <a:endParaRPr lang="en-US" sz="1900" kern="1200" dirty="0"/>
        </a:p>
      </dsp:txBody>
      <dsp:txXfrm>
        <a:off x="3234547" y="1788685"/>
        <a:ext cx="2590872" cy="1472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65137076-21A4-B27A-6B31-9086FA087B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123" name="Rectangle 3">
              <a:extLst>
                <a:ext uri="{FF2B5EF4-FFF2-40B4-BE49-F238E27FC236}">
                  <a16:creationId xmlns:a16="http://schemas.microsoft.com/office/drawing/2014/main" id="{12E17D62-473C-424D-20BC-109106AE67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4" name="Rectangle 4">
              <a:extLst>
                <a:ext uri="{FF2B5EF4-FFF2-40B4-BE49-F238E27FC236}">
                  <a16:creationId xmlns:a16="http://schemas.microsoft.com/office/drawing/2014/main" id="{B8E88DE9-C23F-81F5-0F04-247F50F52F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5" name="Rectangle 5">
              <a:extLst>
                <a:ext uri="{FF2B5EF4-FFF2-40B4-BE49-F238E27FC236}">
                  <a16:creationId xmlns:a16="http://schemas.microsoft.com/office/drawing/2014/main" id="{E079A3F5-49B0-77BC-5519-4C00625A627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6" name="Rectangle 6">
              <a:extLst>
                <a:ext uri="{FF2B5EF4-FFF2-40B4-BE49-F238E27FC236}">
                  <a16:creationId xmlns:a16="http://schemas.microsoft.com/office/drawing/2014/main" id="{9A6A617D-1256-41AD-88F5-05AE74AD965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7" name="Rectangle 7">
              <a:extLst>
                <a:ext uri="{FF2B5EF4-FFF2-40B4-BE49-F238E27FC236}">
                  <a16:creationId xmlns:a16="http://schemas.microsoft.com/office/drawing/2014/main" id="{B4D290AB-AD90-14B6-2F69-D7D22A8554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8" name="Rectangle 8">
              <a:extLst>
                <a:ext uri="{FF2B5EF4-FFF2-40B4-BE49-F238E27FC236}">
                  <a16:creationId xmlns:a16="http://schemas.microsoft.com/office/drawing/2014/main" id="{55DD9FBF-9E25-BF54-7526-D9A5963523F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29" name="Rectangle 9">
              <a:extLst>
                <a:ext uri="{FF2B5EF4-FFF2-40B4-BE49-F238E27FC236}">
                  <a16:creationId xmlns:a16="http://schemas.microsoft.com/office/drawing/2014/main" id="{84FD28A0-21C2-145D-8EA7-87242B7936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0" name="Rectangle 10">
              <a:extLst>
                <a:ext uri="{FF2B5EF4-FFF2-40B4-BE49-F238E27FC236}">
                  <a16:creationId xmlns:a16="http://schemas.microsoft.com/office/drawing/2014/main" id="{FF95CBCA-74C3-A19C-06F4-AB13CBF4B70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1" name="Rectangle 11">
              <a:extLst>
                <a:ext uri="{FF2B5EF4-FFF2-40B4-BE49-F238E27FC236}">
                  <a16:creationId xmlns:a16="http://schemas.microsoft.com/office/drawing/2014/main" id="{6C8BF70B-0029-98F7-D47E-FC93048F28A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2" name="Rectangle 12">
              <a:extLst>
                <a:ext uri="{FF2B5EF4-FFF2-40B4-BE49-F238E27FC236}">
                  <a16:creationId xmlns:a16="http://schemas.microsoft.com/office/drawing/2014/main" id="{D374FBED-6432-3EB3-4213-EC8A4367B54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3" name="Rectangle 13">
              <a:extLst>
                <a:ext uri="{FF2B5EF4-FFF2-40B4-BE49-F238E27FC236}">
                  <a16:creationId xmlns:a16="http://schemas.microsoft.com/office/drawing/2014/main" id="{39F4AC2F-3940-74D5-42BB-8F1CC21B145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4" name="Rectangle 14">
              <a:extLst>
                <a:ext uri="{FF2B5EF4-FFF2-40B4-BE49-F238E27FC236}">
                  <a16:creationId xmlns:a16="http://schemas.microsoft.com/office/drawing/2014/main" id="{21F8820C-1319-BADE-0A69-210058BFC0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5" name="Rectangle 15">
              <a:extLst>
                <a:ext uri="{FF2B5EF4-FFF2-40B4-BE49-F238E27FC236}">
                  <a16:creationId xmlns:a16="http://schemas.microsoft.com/office/drawing/2014/main" id="{E65C3A4A-CDA2-6027-3777-A4C28D2DBC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6" name="Rectangle 16">
              <a:extLst>
                <a:ext uri="{FF2B5EF4-FFF2-40B4-BE49-F238E27FC236}">
                  <a16:creationId xmlns:a16="http://schemas.microsoft.com/office/drawing/2014/main" id="{8A32C763-C93E-980A-27EA-7663D9E671A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7" name="Rectangle 17">
              <a:extLst>
                <a:ext uri="{FF2B5EF4-FFF2-40B4-BE49-F238E27FC236}">
                  <a16:creationId xmlns:a16="http://schemas.microsoft.com/office/drawing/2014/main" id="{8E5588AA-1564-6C2F-F464-4A866A113E3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8" name="Rectangle 18">
              <a:extLst>
                <a:ext uri="{FF2B5EF4-FFF2-40B4-BE49-F238E27FC236}">
                  <a16:creationId xmlns:a16="http://schemas.microsoft.com/office/drawing/2014/main" id="{9DF844A3-2F69-3B3B-6CB4-EC20BDD7B9A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39" name="Rectangle 19">
              <a:extLst>
                <a:ext uri="{FF2B5EF4-FFF2-40B4-BE49-F238E27FC236}">
                  <a16:creationId xmlns:a16="http://schemas.microsoft.com/office/drawing/2014/main" id="{A098ECE3-B4F6-B36A-A6CD-D0C4EC6E1DB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0" name="Rectangle 20">
              <a:extLst>
                <a:ext uri="{FF2B5EF4-FFF2-40B4-BE49-F238E27FC236}">
                  <a16:creationId xmlns:a16="http://schemas.microsoft.com/office/drawing/2014/main" id="{7D9E94B8-AB97-9809-0652-E2E01DFE0B6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1" name="Rectangle 21">
              <a:extLst>
                <a:ext uri="{FF2B5EF4-FFF2-40B4-BE49-F238E27FC236}">
                  <a16:creationId xmlns:a16="http://schemas.microsoft.com/office/drawing/2014/main" id="{DC7EC9EC-D36F-8EE5-F3AB-E7D250C971F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142" name="Freeform 22">
              <a:extLst>
                <a:ext uri="{FF2B5EF4-FFF2-40B4-BE49-F238E27FC236}">
                  <a16:creationId xmlns:a16="http://schemas.microsoft.com/office/drawing/2014/main" id="{B844E1DE-27E9-1C42-129F-EA9E0BA836D3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3" name="Freeform 23">
              <a:extLst>
                <a:ext uri="{FF2B5EF4-FFF2-40B4-BE49-F238E27FC236}">
                  <a16:creationId xmlns:a16="http://schemas.microsoft.com/office/drawing/2014/main" id="{D86BB466-8E58-B683-5580-46B91C6099AE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5144" name="Rectangle 24">
            <a:extLst>
              <a:ext uri="{FF2B5EF4-FFF2-40B4-BE49-F238E27FC236}">
                <a16:creationId xmlns:a16="http://schemas.microsoft.com/office/drawing/2014/main" id="{04108BEF-046F-64B1-58E3-F8B98A4D8F81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45" name="Rectangle 25">
            <a:extLst>
              <a:ext uri="{FF2B5EF4-FFF2-40B4-BE49-F238E27FC236}">
                <a16:creationId xmlns:a16="http://schemas.microsoft.com/office/drawing/2014/main" id="{083FF9B7-9ACE-43B4-C6F8-E3CB09600F38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46" name="Rectangle 26">
            <a:extLst>
              <a:ext uri="{FF2B5EF4-FFF2-40B4-BE49-F238E27FC236}">
                <a16:creationId xmlns:a16="http://schemas.microsoft.com/office/drawing/2014/main" id="{BE2A0979-FBAD-2B24-5500-79F09CEC9A1A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47" name="Rectangle 27">
            <a:extLst>
              <a:ext uri="{FF2B5EF4-FFF2-40B4-BE49-F238E27FC236}">
                <a16:creationId xmlns:a16="http://schemas.microsoft.com/office/drawing/2014/main" id="{BFDE0172-AF83-FC18-2E7B-F9981F5C237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48" name="Rectangle 28">
            <a:extLst>
              <a:ext uri="{FF2B5EF4-FFF2-40B4-BE49-F238E27FC236}">
                <a16:creationId xmlns:a16="http://schemas.microsoft.com/office/drawing/2014/main" id="{8F6C9CB7-DBA0-EFED-3C85-8ABD748DB97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02E8B53-3F2D-4175-B1FD-33AD536123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5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3309F-08D8-7552-FC5D-E25371A02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4C901-A318-0B77-6FD7-D7B84A95F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0EE86-D299-29C5-A1E2-D62F7FA79F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5BCE0-39DC-4B59-8D99-A1F6ACCC7E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9B8EC7-C2C0-4D98-AE22-03DEA042D6D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1F9892F-E0B6-CF20-D2E1-5BD755CDC3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536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A84DA-BBBD-93EF-F78F-DCDEBE63A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86039-AED9-D7BD-363C-03C44E813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21839-4920-2E83-69DE-680CF7C223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1B083-974E-B578-1587-9F4191E7A4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389FB2-0A59-432B-9BC8-160A982A0D5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953599-CD3A-3CC4-8A4C-1295E08850A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66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6E51-C2C4-AB87-965A-DA1F6107F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5B76D-F745-2935-5D50-2DB67D65F6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D400C-0A90-05EA-E433-B2955F4B3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887F9-1556-39D2-0C5E-7F40CCA532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3F327-E512-F626-26C8-009AA101B8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AC2709-8849-4E9F-A7A9-EEA55BDBFAA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698FB6-ECF6-2407-03D9-4A58FA12FB0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4599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6242-BE4A-AFF3-959C-71F7D58C5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9D283-47EB-21D6-5900-F8BE10DDA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163B53-BA44-D51A-7EC7-C187A7C70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0362FB-8C14-BE59-5DC1-F0A8908BB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FF9E30-69FD-C30B-11EC-C8F8FDF494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BB5115-429A-4335-C2D3-D642BFA32A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68F2009-373E-6A34-CA42-876BBEF445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B592F9-5536-48AA-BAFE-511125EDA41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7456965-4E90-81CC-34A4-87554711CD1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01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258C9-3206-D858-4037-CCDE45868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0F9450-7A99-E0B6-99D5-FCCAF85976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2D6C5-6A1A-4006-64AE-D270E339AF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6DA6DE-C036-4BFA-9DA4-4FEB7235336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3E159-1102-08DF-09DF-C515B30EBCC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02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F59C3C-9C49-A813-5E3A-E75404F172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ED2A57-8D86-633A-091D-0FBFA77641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D83BE7-BDC1-4A97-A844-28DA7D7399F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2BB50-AAA1-BD7F-24CF-22EF8DDFBBF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75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3A805-726D-7683-61F3-3E9AE2386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E3E9-18E7-468C-56EE-78C984166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6471A-E9FB-80D7-D014-93E6F1E3C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1BC09-996D-B71C-0E88-49AC5E7F5F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C1DA4-D402-EBBD-EA48-B6BFD18DED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A888A-C3F9-49DA-89B3-ABB6D8E4773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3ABCB-3074-C26A-E913-58E7219EB75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321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25A4C-063B-61D9-F2C4-5B1BD98A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9942F8-EA7D-62AA-3219-D038244308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9F2B8-1B2F-D87D-F312-7C7DF9A42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FB1FC-B412-F004-79E4-7616C2F964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6F067-AAF8-46BE-6CA8-8EF72952AF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CFEF0F-3C34-48F3-B0E2-B8C5320AE1E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47551C-42C3-E6E1-0EB2-2D180C270AC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02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EFAE9-0D64-4583-5372-07BCE674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A9864-73A5-25D8-FA3B-9962C28AD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E389D-C846-07F9-CF24-1BB244DDEC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8D754-33D0-03FB-4508-311831BA9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A456B4E-42D3-4214-8FA2-AA903579E13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FBBBDDF-35ED-F6A8-A51A-75D62EE8A3A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691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00372-6D9D-01A7-127F-AB45EABD7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ABADC-6754-CFCA-E2BD-C22343CF1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4B2617-1BEE-29F4-62FD-526DD0EC07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7FA296-B506-F48F-BFE1-4A49750CF5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BB0FD6-C2CF-457D-AE93-BB84E6B7A37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A7D87B1-4F0D-A2CD-B7E3-16D2AF8CC72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591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A8EFB-404D-FC45-DD7D-DC5E75B11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C3104-D1F6-FE7A-ADF8-5A58C8EDBE2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B9411-0E34-1F1C-482A-26B8D033C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268A7-FCAD-849A-82EE-A8F03F7202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E13A3-2CD2-E191-46E4-3ECF810E7C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99F8A4A-3F67-4FF9-8194-70ABE4BB5C7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838116-FCD4-4C6A-AC2B-0E7ED4B8AE3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374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FDEA90-EFE0-EA09-3C1A-727C195F57D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F49C18-FA99-5DDD-F460-435496CACE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1D186-9AE7-4DE3-8B41-3C1FA97CAC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2827314-A9AE-4E08-B1A9-59FEFD4ACE7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559D3-B241-08F9-B14B-55D5522826E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71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4950" y="313270"/>
            <a:ext cx="7943850" cy="112406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"/>
          <p:cNvSpPr>
            <a:spLocks noGrp="1"/>
          </p:cNvSpPr>
          <p:nvPr>
            <p:ph idx="11"/>
          </p:nvPr>
        </p:nvSpPr>
        <p:spPr>
          <a:xfrm>
            <a:off x="234951" y="1644651"/>
            <a:ext cx="8670925" cy="4679949"/>
          </a:xfrm>
        </p:spPr>
        <p:txBody>
          <a:bodyPr tIns="14400">
            <a:noAutofit/>
          </a:bodyPr>
          <a:lstStyle>
            <a:lvl1pPr marL="202406" indent="-204788" algn="l" defTabSz="514350" rtl="0" eaLnBrk="1" latinLnBrk="0" hangingPunct="1">
              <a:lnSpc>
                <a:spcPct val="100000"/>
              </a:lnSpc>
              <a:spcBef>
                <a:spcPts val="450"/>
              </a:spcBef>
              <a:buClr>
                <a:srgbClr val="006899"/>
              </a:buClr>
              <a:buFont typeface="Wingdings 2" panose="05020102010507070707" pitchFamily="18" charset="2"/>
              <a:buChar char=""/>
              <a:defRPr/>
            </a:lvl1pPr>
            <a:lvl2pPr marL="503987" indent="-251994" algn="l" defTabSz="685783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DC63F"/>
              </a:buClr>
              <a:buFont typeface="Wingdings 2" panose="05020102010507070707" pitchFamily="18" charset="2"/>
              <a:buChar char=""/>
              <a:defRPr/>
            </a:lvl2pPr>
            <a:lvl3pPr marL="755981" indent="-251994" algn="l" defTabSz="685783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DC63F"/>
              </a:buClr>
              <a:buFont typeface="Wingdings 2" panose="05020102010507070707" pitchFamily="18" charset="2"/>
              <a:buChar char=""/>
              <a:defRPr/>
            </a:lvl3pPr>
            <a:lvl4pPr marL="1007975" indent="-251994" algn="l" defTabSz="685783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DC63F"/>
              </a:buClr>
              <a:buFont typeface="Wingdings 2" panose="05020102010507070707" pitchFamily="18" charset="2"/>
              <a:buChar char=""/>
              <a:tabLst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EF0FE9D-3CBC-38A1-34F6-4245FA85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138" y="6326188"/>
            <a:ext cx="2057400" cy="366712"/>
          </a:xfrm>
        </p:spPr>
        <p:txBody>
          <a:bodyPr/>
          <a:lstStyle>
            <a:lvl1pPr algn="r">
              <a:defRPr sz="900" smtClean="0">
                <a:solidFill>
                  <a:schemeClr val="accent4"/>
                </a:solidFill>
              </a:defRPr>
            </a:lvl1pPr>
          </a:lstStyle>
          <a:p>
            <a:pPr>
              <a:defRPr/>
            </a:pPr>
            <a:fld id="{D8C90AAD-2E12-40EF-9091-3416EB4B2A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530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E6E897A5-9A96-C2E1-D363-97A5B63BF2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E5FAC541-99AA-37BD-1960-83DA3FFAFB3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0" name="Rectangle 4">
              <a:extLst>
                <a:ext uri="{FF2B5EF4-FFF2-40B4-BE49-F238E27FC236}">
                  <a16:creationId xmlns:a16="http://schemas.microsoft.com/office/drawing/2014/main" id="{D8893979-203B-24E2-50E8-F0C6FEFE286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0E6782C3-9390-237B-9460-AEA4443112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2" name="Rectangle 6">
              <a:extLst>
                <a:ext uri="{FF2B5EF4-FFF2-40B4-BE49-F238E27FC236}">
                  <a16:creationId xmlns:a16="http://schemas.microsoft.com/office/drawing/2014/main" id="{D89F1793-D344-6A1D-1478-68FF4BFC0AA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3" name="Rectangle 7">
              <a:extLst>
                <a:ext uri="{FF2B5EF4-FFF2-40B4-BE49-F238E27FC236}">
                  <a16:creationId xmlns:a16="http://schemas.microsoft.com/office/drawing/2014/main" id="{5A0FA5C7-C1A6-AACE-3E8B-B465A1B7582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4" name="Rectangle 8">
              <a:extLst>
                <a:ext uri="{FF2B5EF4-FFF2-40B4-BE49-F238E27FC236}">
                  <a16:creationId xmlns:a16="http://schemas.microsoft.com/office/drawing/2014/main" id="{76AB0690-CE26-F889-BB39-53ACC1B67D7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D2A2205C-E744-9D0B-6955-5AA8889873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6" name="Rectangle 10">
              <a:extLst>
                <a:ext uri="{FF2B5EF4-FFF2-40B4-BE49-F238E27FC236}">
                  <a16:creationId xmlns:a16="http://schemas.microsoft.com/office/drawing/2014/main" id="{EB0F30D0-35FA-E283-C869-1EA9B4C3443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7" name="Rectangle 11">
              <a:extLst>
                <a:ext uri="{FF2B5EF4-FFF2-40B4-BE49-F238E27FC236}">
                  <a16:creationId xmlns:a16="http://schemas.microsoft.com/office/drawing/2014/main" id="{8932F3C1-91DE-A9FE-C8DF-DE89F0DFDE3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8" name="Rectangle 12">
              <a:extLst>
                <a:ext uri="{FF2B5EF4-FFF2-40B4-BE49-F238E27FC236}">
                  <a16:creationId xmlns:a16="http://schemas.microsoft.com/office/drawing/2014/main" id="{891A45FE-0091-1DCD-BFDF-C9CCC0907D0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09" name="Rectangle 13">
              <a:extLst>
                <a:ext uri="{FF2B5EF4-FFF2-40B4-BE49-F238E27FC236}">
                  <a16:creationId xmlns:a16="http://schemas.microsoft.com/office/drawing/2014/main" id="{06135672-8457-16E5-C141-2B704A5CEB6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0" name="Rectangle 14">
              <a:extLst>
                <a:ext uri="{FF2B5EF4-FFF2-40B4-BE49-F238E27FC236}">
                  <a16:creationId xmlns:a16="http://schemas.microsoft.com/office/drawing/2014/main" id="{0BDFE4C8-5CEF-C28B-AAF0-120F24C282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1" name="Rectangle 15">
              <a:extLst>
                <a:ext uri="{FF2B5EF4-FFF2-40B4-BE49-F238E27FC236}">
                  <a16:creationId xmlns:a16="http://schemas.microsoft.com/office/drawing/2014/main" id="{CBD07D8F-E166-726B-C20C-B7D6D7B6CAB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2" name="Rectangle 16">
              <a:extLst>
                <a:ext uri="{FF2B5EF4-FFF2-40B4-BE49-F238E27FC236}">
                  <a16:creationId xmlns:a16="http://schemas.microsoft.com/office/drawing/2014/main" id="{F0A7CAA0-8BD4-6F81-91D6-228A19E3EBB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3" name="Rectangle 17">
              <a:extLst>
                <a:ext uri="{FF2B5EF4-FFF2-40B4-BE49-F238E27FC236}">
                  <a16:creationId xmlns:a16="http://schemas.microsoft.com/office/drawing/2014/main" id="{31AA75E0-6F8A-604F-A1EF-DFCDD658628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4" name="Rectangle 18">
              <a:extLst>
                <a:ext uri="{FF2B5EF4-FFF2-40B4-BE49-F238E27FC236}">
                  <a16:creationId xmlns:a16="http://schemas.microsoft.com/office/drawing/2014/main" id="{97CC2D60-08EB-040E-DDC1-5ED35C35CAE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5" name="Rectangle 19">
              <a:extLst>
                <a:ext uri="{FF2B5EF4-FFF2-40B4-BE49-F238E27FC236}">
                  <a16:creationId xmlns:a16="http://schemas.microsoft.com/office/drawing/2014/main" id="{8C504FA5-FB78-2D7A-A189-1044E7B549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6" name="Rectangle 20">
              <a:extLst>
                <a:ext uri="{FF2B5EF4-FFF2-40B4-BE49-F238E27FC236}">
                  <a16:creationId xmlns:a16="http://schemas.microsoft.com/office/drawing/2014/main" id="{94CDC138-B435-AF87-9D32-E1335DEC5FA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7" name="Rectangle 21">
              <a:extLst>
                <a:ext uri="{FF2B5EF4-FFF2-40B4-BE49-F238E27FC236}">
                  <a16:creationId xmlns:a16="http://schemas.microsoft.com/office/drawing/2014/main" id="{45E68C18-F251-A5B1-95C6-680FFF3BCB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4118" name="Freeform 22">
              <a:extLst>
                <a:ext uri="{FF2B5EF4-FFF2-40B4-BE49-F238E27FC236}">
                  <a16:creationId xmlns:a16="http://schemas.microsoft.com/office/drawing/2014/main" id="{DC041114-E65A-9A75-488C-8C0B6403545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119" name="Freeform 23">
              <a:extLst>
                <a:ext uri="{FF2B5EF4-FFF2-40B4-BE49-F238E27FC236}">
                  <a16:creationId xmlns:a16="http://schemas.microsoft.com/office/drawing/2014/main" id="{FCDCAEE7-4A85-9358-5B73-68F7EB2351A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120" name="Rectangle 24">
            <a:extLst>
              <a:ext uri="{FF2B5EF4-FFF2-40B4-BE49-F238E27FC236}">
                <a16:creationId xmlns:a16="http://schemas.microsoft.com/office/drawing/2014/main" id="{23EA9A7F-E61F-6CF0-BF25-0A569F11E7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21" name="Rectangle 25">
            <a:extLst>
              <a:ext uri="{FF2B5EF4-FFF2-40B4-BE49-F238E27FC236}">
                <a16:creationId xmlns:a16="http://schemas.microsoft.com/office/drawing/2014/main" id="{3829710C-F923-7DEB-17AE-E77A5B7942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22" name="Rectangle 26">
            <a:extLst>
              <a:ext uri="{FF2B5EF4-FFF2-40B4-BE49-F238E27FC236}">
                <a16:creationId xmlns:a16="http://schemas.microsoft.com/office/drawing/2014/main" id="{3AA8158A-E18E-7508-BE1B-D8462D7168E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4123" name="Rectangle 27">
            <a:extLst>
              <a:ext uri="{FF2B5EF4-FFF2-40B4-BE49-F238E27FC236}">
                <a16:creationId xmlns:a16="http://schemas.microsoft.com/office/drawing/2014/main" id="{5BBB3B0F-395C-44FD-981F-AE0D033F27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E5D5F52-E3DF-4377-8E06-10D7A64809C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24" name="Rectangle 28">
            <a:extLst>
              <a:ext uri="{FF2B5EF4-FFF2-40B4-BE49-F238E27FC236}">
                <a16:creationId xmlns:a16="http://schemas.microsoft.com/office/drawing/2014/main" id="{BE71A410-0E37-E5E3-D06B-8A378D7D33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1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13A4DDE-2BD2-14E6-78C4-AD09971D7D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1" u="sng"/>
              <a:t>ADRENAL Cortex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5E8282-56C3-33FE-251C-50F0D328A3D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And its Pathology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B009BBBF-B3EC-64E4-3DBE-BBE042ABB7CC}"/>
              </a:ext>
            </a:extLst>
          </p:cNvPr>
          <p:cNvGraphicFramePr>
            <a:graphicFrameLocks noGrp="1"/>
          </p:cNvGraphicFramePr>
          <p:nvPr>
            <p:ph idx="11"/>
            <p:extLst>
              <p:ext uri="{D42A27DB-BD31-4B8C-83A1-F6EECF244321}">
                <p14:modId xmlns:p14="http://schemas.microsoft.com/office/powerpoint/2010/main" val="1109171399"/>
              </p:ext>
            </p:extLst>
          </p:nvPr>
        </p:nvGraphicFramePr>
        <p:xfrm>
          <a:off x="609600" y="2688146"/>
          <a:ext cx="8305799" cy="3560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15" name="Slide Number Placeholder 6">
            <a:extLst>
              <a:ext uri="{FF2B5EF4-FFF2-40B4-BE49-F238E27FC236}">
                <a16:creationId xmlns:a16="http://schemas.microsoft.com/office/drawing/2014/main" id="{BC2DF573-0CFE-A496-A521-76115A996D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859114E-AE07-4048-903B-89A8AAA032A7}" type="slidenum">
              <a:rPr lang="en-US" altLang="en-US" sz="900">
                <a:solidFill>
                  <a:srgbClr val="42BA97"/>
                </a:solidFill>
                <a:latin typeface="Tw Cen MT Condensed" panose="020B0606020104020203" pitchFamily="34" charset="0"/>
              </a:rPr>
              <a:pPr/>
              <a:t>2</a:t>
            </a:fld>
            <a:endParaRPr lang="en-US" altLang="en-US" sz="900">
              <a:solidFill>
                <a:srgbClr val="42BA97"/>
              </a:solidFill>
              <a:latin typeface="Tw Cen MT Condensed" panose="020B0606020104020203" pitchFamily="34" charset="0"/>
            </a:endParaRPr>
          </a:p>
        </p:txBody>
      </p:sp>
      <p:sp>
        <p:nvSpPr>
          <p:cNvPr id="13316" name="TextBox 7">
            <a:extLst>
              <a:ext uri="{FF2B5EF4-FFF2-40B4-BE49-F238E27FC236}">
                <a16:creationId xmlns:a16="http://schemas.microsoft.com/office/drawing/2014/main" id="{C5145963-FEA9-AB08-D0D1-5DECCF381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066800"/>
            <a:ext cx="7467599" cy="830997"/>
          </a:xfrm>
          <a:prstGeom prst="rect">
            <a:avLst/>
          </a:prstGeom>
          <a:solidFill>
            <a:srgbClr val="1CADE4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 sz="3000" dirty="0">
                <a:solidFill>
                  <a:srgbClr val="000000"/>
                </a:solidFill>
                <a:latin typeface="Tw Cen MT" panose="020B0602020104020603" pitchFamily="34" charset="0"/>
              </a:rPr>
              <a:t>Prof Dr Arun </a:t>
            </a:r>
            <a:r>
              <a:rPr lang="en-IN" altLang="en-US" sz="3000" dirty="0" err="1">
                <a:solidFill>
                  <a:srgbClr val="000000"/>
                </a:solidFill>
                <a:latin typeface="Tw Cen MT" panose="020B0602020104020603" pitchFamily="34" charset="0"/>
              </a:rPr>
              <a:t>Jamkar</a:t>
            </a:r>
            <a:r>
              <a:rPr lang="en-IN" altLang="en-US" sz="3000" dirty="0">
                <a:solidFill>
                  <a:srgbClr val="000000"/>
                </a:solidFill>
                <a:latin typeface="Tw Cen MT" panose="020B0602020104020603" pitchFamily="34" charset="0"/>
              </a:rPr>
              <a:t>,</a:t>
            </a:r>
          </a:p>
          <a:p>
            <a:pPr eaLnBrk="1" hangingPunct="1"/>
            <a:r>
              <a:rPr lang="en-IN" alt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M.S. Ph D( Surgical Oncology), FICS, FIAGES, FMAS, FAMS, FAIMER fellow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5">
            <a:extLst>
              <a:ext uri="{FF2B5EF4-FFF2-40B4-BE49-F238E27FC236}">
                <a16:creationId xmlns:a16="http://schemas.microsoft.com/office/drawing/2014/main" id="{A6AE7F89-C6D3-9261-167D-467FE4D8D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953000"/>
            <a:ext cx="304800" cy="1143000"/>
          </a:xfrm>
          <a:prstGeom prst="downArrow">
            <a:avLst>
              <a:gd name="adj1" fmla="val 50000"/>
              <a:gd name="adj2" fmla="val 9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1CAEDD00-1207-223F-9312-201E5D7EEA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Embryology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80C206F-5BB0-2655-4B78-D3B037EC35E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58200" cy="17526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u="sng"/>
              <a:t>Adrenal Cortex: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 Coelomic mesoderm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Cluster of cells between root of mesentery and genital ridge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  Androgenic  and Oestrogenic Tumor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E801B524-AED7-5954-DCFD-E8E1380B082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066800" y="3962400"/>
            <a:ext cx="7467600" cy="232092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 </a:t>
            </a:r>
            <a:r>
              <a:rPr lang="en-US" altLang="en-US" sz="2000" u="sng"/>
              <a:t> Adrenal</a:t>
            </a:r>
            <a:r>
              <a:rPr lang="en-US" altLang="en-US" sz="2000"/>
              <a:t> </a:t>
            </a:r>
            <a:r>
              <a:rPr lang="en-US" altLang="en-US" sz="2000" u="sng"/>
              <a:t>Medulla: 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 Develops as special portion chromafin system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  from neuro ectoderm	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Sympathoblast	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Sympathogonia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Mature Ganglion cells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>
            <a:extLst>
              <a:ext uri="{FF2B5EF4-FFF2-40B4-BE49-F238E27FC236}">
                <a16:creationId xmlns:a16="http://schemas.microsoft.com/office/drawing/2014/main" id="{DC13B0D8-1E6E-2055-13BA-BAAECFF26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8982039D-8CD9-6402-879D-C18BB4B1E78D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1524000"/>
            <a:ext cx="5029200" cy="5334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4" name="Rectangle 2">
            <a:extLst>
              <a:ext uri="{FF2B5EF4-FFF2-40B4-BE49-F238E27FC236}">
                <a16:creationId xmlns:a16="http://schemas.microsoft.com/office/drawing/2014/main" id="{A5DAEC9A-8AE6-492E-6B24-D53E2BFD2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Histology: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354EC3B-5202-BF15-0196-095AD7DE373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4038600" cy="453072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/>
              <a:t>Adrenal </a:t>
            </a:r>
            <a:r>
              <a:rPr lang="en-US" altLang="en-US" sz="2800" u="sng"/>
              <a:t>Cortex:</a:t>
            </a:r>
            <a:r>
              <a:rPr lang="en-US" altLang="en-US" sz="2800"/>
              <a:t> </a:t>
            </a:r>
          </a:p>
          <a:p>
            <a:pPr lvl="1"/>
            <a:r>
              <a:rPr lang="en-US" altLang="en-US" sz="2400"/>
              <a:t>Zona Glomerulosa  </a:t>
            </a:r>
          </a:p>
          <a:p>
            <a:pPr lvl="3"/>
            <a:r>
              <a:rPr lang="en-US" altLang="en-US" sz="1800"/>
              <a:t>Aldosterone</a:t>
            </a:r>
            <a:endParaRPr lang="en-US" altLang="en-US" sz="1800" u="sng"/>
          </a:p>
          <a:p>
            <a:pPr lvl="1"/>
            <a:r>
              <a:rPr lang="en-US" altLang="en-US" sz="2400"/>
              <a:t> Zona fasciculate	</a:t>
            </a:r>
          </a:p>
          <a:p>
            <a:pPr lvl="2"/>
            <a:r>
              <a:rPr lang="en-US" altLang="en-US" sz="2000"/>
              <a:t>Store house for cholesterol</a:t>
            </a:r>
          </a:p>
          <a:p>
            <a:pPr lvl="1"/>
            <a:r>
              <a:rPr lang="en-US" altLang="en-US" sz="2400"/>
              <a:t>Zona reticularis </a:t>
            </a:r>
          </a:p>
          <a:p>
            <a:pPr lvl="2"/>
            <a:r>
              <a:rPr lang="en-US" altLang="en-US" sz="2000"/>
              <a:t>  Rest of hormones.</a:t>
            </a:r>
          </a:p>
          <a:p>
            <a:r>
              <a:rPr lang="en-US" altLang="en-US" sz="2800"/>
              <a:t>Adrenal Medulla</a:t>
            </a:r>
          </a:p>
          <a:p>
            <a:pPr lvl="1"/>
            <a:r>
              <a:rPr lang="en-US" altLang="en-US" sz="2400"/>
              <a:t> Adrenaline, Noradrenaline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>
            <a:extLst>
              <a:ext uri="{FF2B5EF4-FFF2-40B4-BE49-F238E27FC236}">
                <a16:creationId xmlns:a16="http://schemas.microsoft.com/office/drawing/2014/main" id="{B7B49BDC-ABEE-ABF2-099F-71AF1B524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7" name="Rectangle 7">
            <a:extLst>
              <a:ext uri="{FF2B5EF4-FFF2-40B4-BE49-F238E27FC236}">
                <a16:creationId xmlns:a16="http://schemas.microsoft.com/office/drawing/2014/main" id="{6DE19442-BEE9-4CAA-40D2-18326211741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410200" y="990600"/>
            <a:ext cx="3733800" cy="2819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The superior adrenal artery, branch of inferior phrenic Artery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The middle adrenal artery, branch of abdominal aorta direct.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The inferior adrenal artery, branch of renal artery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52D5842-9DFC-DBC2-7ACD-184A95D75F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Adrenal gland,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11B3646-AE50-F5A4-24C7-400514CED30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30725"/>
          </a:xfrm>
        </p:spPr>
        <p:txBody>
          <a:bodyPr/>
          <a:lstStyle/>
          <a:p>
            <a:r>
              <a:rPr lang="en-US" altLang="en-US" sz="2800"/>
              <a:t> Suprarenal gland </a:t>
            </a:r>
          </a:p>
          <a:p>
            <a:r>
              <a:rPr lang="en-US" altLang="en-US" sz="2800"/>
              <a:t>Enclosed, together with the kidney, within the renal fascia but a lamina of fibroareolar tissue separates the two structures, so that they occupy separate compartments. </a:t>
            </a:r>
          </a:p>
          <a:p>
            <a:r>
              <a:rPr lang="en-US" altLang="en-US" sz="2800"/>
              <a:t>Right adrenal is triangular in shape and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   the left is semilunar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>
            <a:extLst>
              <a:ext uri="{FF2B5EF4-FFF2-40B4-BE49-F238E27FC236}">
                <a16:creationId xmlns:a16="http://schemas.microsoft.com/office/drawing/2014/main" id="{57AA7FD3-FF44-E48F-CA28-9C9B57BDD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0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5">
            <a:extLst>
              <a:ext uri="{FF2B5EF4-FFF2-40B4-BE49-F238E27FC236}">
                <a16:creationId xmlns:a16="http://schemas.microsoft.com/office/drawing/2014/main" id="{1FB72D09-73A3-CB89-7F33-0F952B072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86400"/>
            <a:ext cx="5486400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Right adrenal vein is very short and drains directly into the inferior vena cava,.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Left adrenal vein is longer and it drains into the left renal vein.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>
            <a:extLst>
              <a:ext uri="{FF2B5EF4-FFF2-40B4-BE49-F238E27FC236}">
                <a16:creationId xmlns:a16="http://schemas.microsoft.com/office/drawing/2014/main" id="{818E9182-59FE-7EDC-3483-FDE0055EE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54625" cy="697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WordArt 5">
            <a:extLst>
              <a:ext uri="{FF2B5EF4-FFF2-40B4-BE49-F238E27FC236}">
                <a16:creationId xmlns:a16="http://schemas.microsoft.com/office/drawing/2014/main" id="{722607A2-16C0-9FD8-998A-64C91A63C0A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867400" y="2133600"/>
            <a:ext cx="2533650" cy="1914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N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Actions of</a:t>
            </a:r>
          </a:p>
          <a:p>
            <a:pPr algn="ctr"/>
            <a:r>
              <a:rPr lang="en-IN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steroid </a:t>
            </a:r>
          </a:p>
          <a:p>
            <a:pPr algn="ctr"/>
            <a:r>
              <a:rPr lang="en-IN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hormones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>
            <a:extLst>
              <a:ext uri="{FF2B5EF4-FFF2-40B4-BE49-F238E27FC236}">
                <a16:creationId xmlns:a16="http://schemas.microsoft.com/office/drawing/2014/main" id="{508C3F51-CEBE-B933-C88D-FCA73D435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35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0976ABA-B1FA-605F-99DC-9C14A3479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altLang="en-US" sz="3400" b="1"/>
              <a:t>Tests for Adrenal Cortical Function:</a:t>
            </a:r>
            <a:br>
              <a:rPr lang="en-US" altLang="en-US" sz="3400"/>
            </a:br>
            <a:endParaRPr lang="en-US" altLang="en-US" sz="340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FFEA1A0-E9E0-B3F1-4437-A51C313E4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453072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A. By measuring the blood level of the hormone directly:-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1.Plasma cortisol (hydrocortisone) level.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- Normally  8 to 28 micrograms per 100 ml.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2.Other cortical hormones- Using Immunoassay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Aldosterone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B. By measuring the urinary output (24 hours) of the metabolites 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 17- Hydroxycorticoid ( for hydrocortisone)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 17ketosteroid (for androgens and Oestrogens)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 Free urinary cortisols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C34B2FEF-1B8C-27D6-534E-249E88933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5595938"/>
            <a:ext cx="3911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/>
              <a:t> A.C.T.H. stimulation tests</a:t>
            </a:r>
          </a:p>
          <a:p>
            <a:pPr>
              <a:buFontTx/>
              <a:buChar char="•"/>
            </a:pPr>
            <a:r>
              <a:rPr lang="en-US" altLang="en-US" sz="2400"/>
              <a:t> A.C.T.H. suppression  test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26C8FB9-4055-6999-F11E-86B67F3FA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712788"/>
          </a:xfrm>
        </p:spPr>
        <p:txBody>
          <a:bodyPr/>
          <a:lstStyle/>
          <a:p>
            <a:r>
              <a:rPr lang="en-US" altLang="en-US" sz="3800" u="sng"/>
              <a:t>Hypercorticism:</a:t>
            </a:r>
            <a:br>
              <a:rPr lang="en-US" altLang="en-US" sz="3800"/>
            </a:br>
            <a:endParaRPr lang="en-US" altLang="en-US" sz="380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96FD1E8-181D-900B-5ADE-937A18E24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371600"/>
            <a:ext cx="5715000" cy="4530725"/>
          </a:xfrm>
        </p:spPr>
        <p:txBody>
          <a:bodyPr/>
          <a:lstStyle/>
          <a:p>
            <a:r>
              <a:rPr lang="en-US" altLang="en-US"/>
              <a:t>Infantile</a:t>
            </a:r>
          </a:p>
          <a:p>
            <a:r>
              <a:rPr lang="en-US" altLang="en-US"/>
              <a:t>Pre pubertal</a:t>
            </a:r>
          </a:p>
          <a:p>
            <a:r>
              <a:rPr lang="en-US" altLang="en-US"/>
              <a:t>Adult Type</a:t>
            </a:r>
          </a:p>
          <a:p>
            <a:pPr lvl="1"/>
            <a:r>
              <a:rPr lang="en-US" altLang="en-US"/>
              <a:t>Cushing Syndrome </a:t>
            </a:r>
          </a:p>
          <a:p>
            <a:pPr lvl="1"/>
            <a:r>
              <a:rPr lang="en-US" altLang="en-US"/>
              <a:t>Adreno-Genital syndrome</a:t>
            </a:r>
          </a:p>
          <a:p>
            <a:r>
              <a:rPr lang="en-US" altLang="en-US"/>
              <a:t>Post menopausal</a:t>
            </a:r>
          </a:p>
          <a:p>
            <a:r>
              <a:rPr lang="en-US" altLang="en-US"/>
              <a:t>Primary Aldosteronism.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DBFE51E-9102-A4CC-3FAE-B337E1774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Hypercorticism/ </a:t>
            </a:r>
            <a:r>
              <a:rPr lang="en-US" altLang="en-US"/>
              <a:t>Hypercorisolism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E1B347A9-8E2E-2F30-0C75-DBB6B8B7C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 Hypercorisolism Cushing Syndrome</a:t>
            </a:r>
          </a:p>
          <a:p>
            <a:pPr lvl="1"/>
            <a:r>
              <a:rPr lang="en-US" altLang="en-US"/>
              <a:t>High plasma cortisol levels</a:t>
            </a:r>
          </a:p>
          <a:p>
            <a:r>
              <a:rPr lang="en-US" altLang="en-US"/>
              <a:t> Adreno genital syndrome </a:t>
            </a:r>
          </a:p>
          <a:p>
            <a:pPr lvl="1"/>
            <a:r>
              <a:rPr lang="en-US" altLang="en-US"/>
              <a:t>high 17 ketosteroid levels</a:t>
            </a:r>
          </a:p>
          <a:p>
            <a:r>
              <a:rPr lang="en-US" altLang="en-US"/>
              <a:t> hyper aldosteronism</a:t>
            </a:r>
          </a:p>
          <a:p>
            <a:pPr lvl="1"/>
            <a:r>
              <a:rPr lang="en-US" altLang="en-US"/>
              <a:t>High aldosterone levels</a:t>
            </a:r>
          </a:p>
          <a:p>
            <a:r>
              <a:rPr lang="en-US" altLang="en-US"/>
              <a:t> One and two might overlap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BB8C23B-7348-E578-A427-BF6D0695F8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u="sng"/>
              <a:t>Infantile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925B746-874E-F334-0335-ED3C84B75E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Due to androgenic excess, during intrauterine  life.</a:t>
            </a:r>
          </a:p>
          <a:p>
            <a:r>
              <a:rPr lang="en-US" altLang="en-US"/>
              <a:t>Pseudo hermaphrodite</a:t>
            </a:r>
          </a:p>
          <a:p>
            <a:r>
              <a:rPr lang="en-US" altLang="en-US"/>
              <a:t>Presents at birth</a:t>
            </a:r>
          </a:p>
          <a:p>
            <a:r>
              <a:rPr lang="en-US" altLang="en-US"/>
              <a:t>Enlarged clitoris, Hypospaedias, </a:t>
            </a:r>
          </a:p>
          <a:p>
            <a:r>
              <a:rPr lang="en-US" altLang="en-US"/>
              <a:t>Difficult to determine Test.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>
            <a:extLst>
              <a:ext uri="{FF2B5EF4-FFF2-40B4-BE49-F238E27FC236}">
                <a16:creationId xmlns:a16="http://schemas.microsoft.com/office/drawing/2014/main" id="{7516D7FA-A92F-7C2F-4895-0C3DEEEC6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25" y="0"/>
            <a:ext cx="5019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Rectangle 4">
            <a:extLst>
              <a:ext uri="{FF2B5EF4-FFF2-40B4-BE49-F238E27FC236}">
                <a16:creationId xmlns:a16="http://schemas.microsoft.com/office/drawing/2014/main" id="{5DE3DC1C-A4F5-3EC7-1A63-777F323AF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4495800" cy="1139825"/>
          </a:xfrm>
        </p:spPr>
        <p:txBody>
          <a:bodyPr/>
          <a:lstStyle/>
          <a:p>
            <a:pPr algn="l"/>
            <a:r>
              <a:rPr lang="en-US" altLang="en-US" sz="3800" u="sng"/>
              <a:t>Cushing Syndrome</a:t>
            </a:r>
            <a:r>
              <a:rPr lang="en-US" altLang="en-US" sz="3800"/>
              <a:t>:</a:t>
            </a:r>
            <a:br>
              <a:rPr lang="en-US" altLang="en-US" sz="3800" u="sng"/>
            </a:br>
            <a:endParaRPr lang="en-US" altLang="en-US" sz="3800" u="sng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804FCF89-9C8D-9D08-C7E6-42AFEE0786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066800"/>
            <a:ext cx="4114800" cy="3048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 u="sng"/>
              <a:t>Primary: 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Cushing disease: Pituitary Tumors : 30%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Ectopic ACTH producing Tumour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Hyperplasia of adrenal gland: 60%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Tumor of adrenal cortex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Adenoma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Carcinoma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/>
          </a:p>
          <a:p>
            <a:pPr>
              <a:lnSpc>
                <a:spcPct val="80000"/>
              </a:lnSpc>
            </a:pPr>
            <a:r>
              <a:rPr lang="en-US" altLang="en-US" sz="1800"/>
              <a:t>Tumours of: pineal gland, thymus.</a:t>
            </a:r>
            <a:endParaRPr lang="en-US" altLang="en-US" sz="1800" u="sng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4AD85CC5-E116-676C-D76F-8BEEE79BCCC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0" y="4191000"/>
            <a:ext cx="4038600" cy="2209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u="sng"/>
              <a:t>Secondary: 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Excessive steroid Therapy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Rheumatoid arthritis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Transplants  Patients receiving  Steroid therapy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Auto immune   disorders</a:t>
            </a:r>
          </a:p>
          <a:p>
            <a:pPr lvl="1">
              <a:lnSpc>
                <a:spcPct val="80000"/>
              </a:lnSpc>
            </a:pPr>
            <a:endParaRPr lang="en-US" altLang="en-US"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3C610FC-5340-9BC3-47EA-F44ACFC993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Cushing syndrome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BED3965-A402-20FC-18FE-152A7B9F9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 Female Male Ratio: 3:1</a:t>
            </a:r>
          </a:p>
          <a:p>
            <a:pPr>
              <a:lnSpc>
                <a:spcPct val="90000"/>
              </a:lnSpc>
            </a:pPr>
            <a:r>
              <a:rPr lang="en-US" altLang="en-US"/>
              <a:t>Age 15 to 50 years</a:t>
            </a:r>
          </a:p>
          <a:p>
            <a:pPr>
              <a:lnSpc>
                <a:spcPct val="90000"/>
              </a:lnSpc>
            </a:pPr>
            <a:r>
              <a:rPr lang="en-US" altLang="en-US"/>
              <a:t>Highly characteristic features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Obesity, 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Hypertension, 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Diabetes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Abdominal striae,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Hirsutism, 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Menstrual disorder.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F81EBF5-0568-950B-F4D1-3B62C73A1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clinical features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CF203DB-26A2-51D5-C69C-AE3CB0E94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 May be divided into 5 broad groups:-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en-US" sz="3200"/>
              <a:t>1.Those due to metabolic disorders.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en-US" sz="3200"/>
              <a:t>2.Those due to fluid  and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en-US" sz="3200"/>
              <a:t>   electrolyte disturbances.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en-US" sz="3200"/>
              <a:t>3.Sexual disorders.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en-US" sz="3200"/>
              <a:t>4. Mental changes 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en-US" sz="3200"/>
              <a:t>5. Other features.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136310F-60E0-97CD-3978-C191E95B4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84188"/>
          </a:xfrm>
        </p:spPr>
        <p:txBody>
          <a:bodyPr/>
          <a:lstStyle/>
          <a:p>
            <a:r>
              <a:rPr lang="en-US" altLang="en-US" sz="3000" b="1"/>
              <a:t>Those due to Metabolic Disturbances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D965097-81C2-3207-A895-9032A382AD9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762000"/>
            <a:ext cx="8763000" cy="59436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Disturbances  releted to fat, protein, sugar and calcium metabolism: -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1.Obesity: Although overall weight is not increased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/>
              <a:t>Deposition of fat in certain areas There is an excessive deposit of fat over 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 Protuberant abdomen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Buffalo lump (fatty pads over the scapulae)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 Moon face with pursed lips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Obliteration of supraclavicular fossae.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 u="sng"/>
              <a:t>2.Protein breakdown</a:t>
            </a:r>
            <a:r>
              <a:rPr lang="en-US" altLang="en-US" sz="1600"/>
              <a:t>::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 Thinning of arms and legs due to muscle breakdown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  (the swollen abdomen with the thinned-out legs may be compared to 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400"/>
              <a:t>       ‘a  lemon on the match-sticks’).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Increasing muscular weakness.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3.Atrophy of the dermis and inhibitory effect on fibrous tissue: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Skin gets inelastic and assumes a tissue-paper consistency;  on the abdomen 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     striae gravidarum.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 Purpura and bruising to minimal trauma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4. Diabetes, due to increased neoglucogenesis.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5. Negative calcium balance causing gross osteoporosis and, sometimes, pathological fractures (particularly of the vertebrae)</a:t>
            </a:r>
          </a:p>
        </p:txBody>
      </p:sp>
      <p:pic>
        <p:nvPicPr>
          <p:cNvPr id="28677" name="Picture 5">
            <a:extLst>
              <a:ext uri="{FF2B5EF4-FFF2-40B4-BE49-F238E27FC236}">
                <a16:creationId xmlns:a16="http://schemas.microsoft.com/office/drawing/2014/main" id="{6E525542-EF0E-2D88-D637-B5A3FFAB5F95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0" y="2514600"/>
            <a:ext cx="1206500" cy="182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>
            <a:extLst>
              <a:ext uri="{FF2B5EF4-FFF2-40B4-BE49-F238E27FC236}">
                <a16:creationId xmlns:a16="http://schemas.microsoft.com/office/drawing/2014/main" id="{C5ACF156-9465-C32E-08DF-B8DDBC485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Text Box 5">
            <a:extLst>
              <a:ext uri="{FF2B5EF4-FFF2-40B4-BE49-F238E27FC236}">
                <a16:creationId xmlns:a16="http://schemas.microsoft.com/office/drawing/2014/main" id="{8F2BC275-4E6C-7318-8B16-FC922F4CA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8600"/>
            <a:ext cx="4572000" cy="655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56326" name="Picture 6">
            <a:extLst>
              <a:ext uri="{FF2B5EF4-FFF2-40B4-BE49-F238E27FC236}">
                <a16:creationId xmlns:a16="http://schemas.microsoft.com/office/drawing/2014/main" id="{D0859919-2562-7DFF-F8F0-320DBC334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>
            <a:extLst>
              <a:ext uri="{FF2B5EF4-FFF2-40B4-BE49-F238E27FC236}">
                <a16:creationId xmlns:a16="http://schemas.microsoft.com/office/drawing/2014/main" id="{8C521328-CD1E-7935-7EC6-7C96AA5BA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57351" name="Picture 7">
            <a:extLst>
              <a:ext uri="{FF2B5EF4-FFF2-40B4-BE49-F238E27FC236}">
                <a16:creationId xmlns:a16="http://schemas.microsoft.com/office/drawing/2014/main" id="{CB37C740-54D5-BF4B-0825-DEE53537DFD6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73588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7352" name="Picture 8">
            <a:extLst>
              <a:ext uri="{FF2B5EF4-FFF2-40B4-BE49-F238E27FC236}">
                <a16:creationId xmlns:a16="http://schemas.microsoft.com/office/drawing/2014/main" id="{4BE61877-89C1-9825-EAA2-A7434C894BA0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0"/>
            <a:ext cx="4573588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2017-2410-F338-2D48-213DC4454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C2509-7D9B-3DBE-E3D1-9764028BCD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8CF428-587D-DD02-541B-161FC85E11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5778" name="Picture 2" descr="Excess Steroid in the body: Cushing Syndrome">
            <a:extLst>
              <a:ext uri="{FF2B5EF4-FFF2-40B4-BE49-F238E27FC236}">
                <a16:creationId xmlns:a16="http://schemas.microsoft.com/office/drawing/2014/main" id="{5A65EBD5-DB8A-C583-D1E5-1ED50CC59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59808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631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0786485-920A-B6F8-6EC3-BFA8C182F2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en-US" sz="3000" b="1"/>
              <a:t>Those due to Fluid and Electrolyte Imbalance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9C05E76-5D71-915A-717B-458BCB5A2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Hydrocortisone has a weak Aldosterone effect.  </a:t>
            </a:r>
          </a:p>
          <a:p>
            <a:r>
              <a:rPr lang="en-US" altLang="en-US" sz="2800"/>
              <a:t>Retention of sodium and water with excessive loss of potassium.  </a:t>
            </a:r>
          </a:p>
          <a:p>
            <a:r>
              <a:rPr lang="en-US" altLang="en-US" sz="2800"/>
              <a:t>This results in: </a:t>
            </a:r>
            <a:endParaRPr lang="en-US" altLang="en-US" sz="2800" b="1"/>
          </a:p>
          <a:p>
            <a:pPr lvl="1"/>
            <a:r>
              <a:rPr lang="en-US" altLang="en-US" sz="2400"/>
              <a:t>Hypertension, may lead to cardiac hypertrophy, myocardial ischaemia, cerebro-vascular accidents, and congestive heart failure.  </a:t>
            </a:r>
            <a:endParaRPr lang="en-US" altLang="en-US" sz="2400" b="1"/>
          </a:p>
          <a:p>
            <a:pPr lvl="1"/>
            <a:r>
              <a:rPr lang="en-US" altLang="en-US" sz="2400"/>
              <a:t>Hypokalaemic alkalosis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75D0599-84C5-34B2-6998-C69C34994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Sexual Disorders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EEB1D9C-8694-9FAF-7B97-915CB5F89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b="1"/>
              <a:t> 1)</a:t>
            </a:r>
            <a:r>
              <a:rPr lang="en-US" altLang="en-US" sz="2400"/>
              <a:t>Common types:  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Sterility and impotency in the males.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Sterility and menstrual disorders in the females 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     (oligomenorrhoea, amenorrhoea or menorrhagia).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(2)Uncommon type i.e. Adreno-genital Syndrome: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sexual disorders are more predominant than the metabolic disorders: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Due to  excessive secretion of androsterone.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Oligomenorrhoea, atrophy of the breasts, enlargement of the clitoris, deepening of the voice, and a change of body structure to a manly build.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Young males ---- excessive seceretion of Oestrogens.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Gynaecomastia, atrophy of the testes, change in voice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>
            <a:extLst>
              <a:ext uri="{FF2B5EF4-FFF2-40B4-BE49-F238E27FC236}">
                <a16:creationId xmlns:a16="http://schemas.microsoft.com/office/drawing/2014/main" id="{D5C8BFEA-497D-73AA-7B30-2A6738344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191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b="1" dirty="0"/>
              <a:t>Other Features: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b="1" dirty="0"/>
              <a:t>   </a:t>
            </a:r>
            <a:r>
              <a:rPr lang="en-US" altLang="en-US" sz="2400" dirty="0"/>
              <a:t>(1)Increased growth of lanugo hairs,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        sometimes frank hirsutism.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   (2) Acne and skin infections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   (due to suppressed inflammatory reaction).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   (3) Recurrent intercurrent infections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   (4) Excessive pigmentation of the skin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      (Due to increased A.C.T.H.)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914F7F5C-6E71-6804-99B7-B8BB4EBD7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09600"/>
            <a:ext cx="7191375" cy="652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</a:pPr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Mental Changes: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 Various types of psychosis may set in ( more than half of the cases).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6715-8F5C-AC4F-EECD-E15017627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Cushing Syndrome</a:t>
            </a:r>
            <a:endParaRPr lang="en-IN" dirty="0"/>
          </a:p>
        </p:txBody>
      </p:sp>
      <p:pic>
        <p:nvPicPr>
          <p:cNvPr id="4" name="Cushing Syndrome, Animation">
            <a:hlinkClick r:id="" action="ppaction://media"/>
            <a:extLst>
              <a:ext uri="{FF2B5EF4-FFF2-40B4-BE49-F238E27FC236}">
                <a16:creationId xmlns:a16="http://schemas.microsoft.com/office/drawing/2014/main" id="{0CA132CB-EA68-5A26-C574-9D19C861F7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180" y="1752600"/>
            <a:ext cx="9083820" cy="5105400"/>
          </a:xfrm>
        </p:spPr>
      </p:pic>
    </p:spTree>
    <p:extLst>
      <p:ext uri="{BB962C8B-B14F-4D97-AF65-F5344CB8AC3E}">
        <p14:creationId xmlns:p14="http://schemas.microsoft.com/office/powerpoint/2010/main" val="407897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6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5D7E34F-144B-E85C-8004-3D8D72B40A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Special Investigations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B937C974-61A1-E19E-86E1-E3A97F8084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 b="1"/>
              <a:t> (1)</a:t>
            </a:r>
            <a:r>
              <a:rPr lang="en-US" altLang="en-US" sz="2400"/>
              <a:t>Blood Count – Polycythemia and leucocytosis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(with lymphopaenia and eosinopaenia).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(2) Urine Examination    (a)Glycosuria (b) Hypercalciuria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(3) Blood Biochemistry:  (a)Hyperglycaemia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                          (b) Hypercholesterolaemia.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(4) B.M.R. – Low.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(5) X -Ray: 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Skeleton- Gross osteoporosis, particularly in the vertebrae and pelvis.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 Pituitary fossa (sella turcica)- An enlargement may sometimes be seen if the condition is due to a pituitary tumour.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IVP will show displacement of kidney		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>
            <a:extLst>
              <a:ext uri="{FF2B5EF4-FFF2-40B4-BE49-F238E27FC236}">
                <a16:creationId xmlns:a16="http://schemas.microsoft.com/office/drawing/2014/main" id="{6ABBE9CA-8E53-0531-D48D-8B72B3838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305800" cy="69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>
            <a:extLst>
              <a:ext uri="{FF2B5EF4-FFF2-40B4-BE49-F238E27FC236}">
                <a16:creationId xmlns:a16="http://schemas.microsoft.com/office/drawing/2014/main" id="{0164485E-B22B-6474-8AF0-80D38FA20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5065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2F80A03-A351-CD42-6C62-62D4B84F2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r>
              <a:rPr lang="en-US" altLang="en-US" sz="3800" u="sng"/>
              <a:t>Cortisol Function Test</a:t>
            </a:r>
            <a:br>
              <a:rPr lang="en-US" altLang="en-US" sz="3800" u="sng"/>
            </a:br>
            <a:endParaRPr lang="en-US" altLang="en-US" sz="3800" u="sng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5AA779F-2B85-BD61-1BF2-4F9E08E754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229600" cy="6172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Plasma Cortisol Levels:	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Cushing Syndrome  8 to 28 mg /100 ml ( 220-780 nmol/liter)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Plasma ACTH levels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24 hours output of urinary steroids: cortisol product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17 ketosteroid:  Principle metabolite from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		Testosterone, androsterone etiocholanolong from Testes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  Dehydroepiandrosterone,  from cortex.   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  2/3 of cortex 1/3 Testes  in males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  All of it  from  Cortex in Females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   9- 25mg /24 hrs  in males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	8-12mg/24 hrs. in Females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   Test for adreno-cortical function + Testicular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17 Hydroxy  Steroid</a:t>
            </a:r>
          </a:p>
          <a:p>
            <a:pPr lvl="3">
              <a:lnSpc>
                <a:spcPct val="80000"/>
              </a:lnSpc>
            </a:pPr>
            <a:r>
              <a:rPr lang="en-US" altLang="en-US" sz="1600"/>
              <a:t>	All urinary steroids are oxidized</a:t>
            </a:r>
          </a:p>
          <a:p>
            <a:pPr lvl="3">
              <a:lnSpc>
                <a:spcPct val="80000"/>
              </a:lnSpc>
            </a:pPr>
            <a:r>
              <a:rPr lang="en-US" altLang="en-US" sz="1600"/>
              <a:t>	Converted steroids are mead</a:t>
            </a:r>
          </a:p>
          <a:p>
            <a:pPr lvl="3">
              <a:lnSpc>
                <a:spcPct val="80000"/>
              </a:lnSpc>
            </a:pPr>
            <a:r>
              <a:rPr lang="en-US" altLang="en-US" sz="1600"/>
              <a:t>	80 to 90% cortisol metabolites can be measured.</a:t>
            </a:r>
          </a:p>
          <a:p>
            <a:pPr lvl="3">
              <a:lnSpc>
                <a:spcPct val="80000"/>
              </a:lnSpc>
            </a:pPr>
            <a:r>
              <a:rPr lang="en-US" altLang="en-US" sz="1600"/>
              <a:t>	8 to 13 mgs/24 hrs.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24 hours  Free urinary cortisol level</a:t>
            </a:r>
          </a:p>
          <a:p>
            <a:pPr lvl="2">
              <a:lnSpc>
                <a:spcPct val="80000"/>
              </a:lnSpc>
            </a:pPr>
            <a:r>
              <a:rPr lang="en-US" altLang="en-US" sz="1800"/>
              <a:t>&gt; 100 micro gm /24 hours			+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D053924-2BBA-4D89-9880-135022EB5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Localization of cause of </a:t>
            </a:r>
            <a:br>
              <a:rPr lang="en-US" altLang="en-US" sz="3800"/>
            </a:br>
            <a:r>
              <a:rPr lang="en-US" altLang="en-US" sz="3800"/>
              <a:t>Cushing Syndrome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EE02558-159B-9D6A-CDCE-81754AD7D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 Pituitary Cushing Disease: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ACTH  high, Both are stimulated 		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17 Keto + 17 Ketogenic	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 Cortical adenoma,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A.C.T.H. low, Androgens low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17 Keto (Normal) + Ketogenic ( 2 to 4 times)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 Cortical Carcinoma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Aberrant sterodogenesis 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Very high 17 Ketosteroids 	( 40 – 100 mgs)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 Ectopic ACTH  producing tumour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	Ketogenic  high  4 times  of  Ketosteroids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>
            <a:extLst>
              <a:ext uri="{FF2B5EF4-FFF2-40B4-BE49-F238E27FC236}">
                <a16:creationId xmlns:a16="http://schemas.microsoft.com/office/drawing/2014/main" id="{2BAC72C2-B68B-68A7-81BB-F6ADBE0282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28600"/>
            <a:ext cx="8229600" cy="6400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 </a:t>
            </a:r>
            <a:r>
              <a:rPr lang="en-US" altLang="en-US" sz="2400">
                <a:effectLst/>
              </a:rPr>
              <a:t>A.C.T.H. suppression tests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High dose dexamethasone Test	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2mg dexamethasone 6 hrly for 4 days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Plasma Cortisol ,Urinary free Cortisol              	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and 17 hydroxy Cortisol levels decrease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by 50 % in  Pituitary adenoma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      Adrenal hyperplasia,A.C.T.H. Producing Tumour          	Ectopic ACTH producing tumour  No effect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effectLst/>
              </a:rPr>
              <a:t>A.C.T.H stimulation. test</a:t>
            </a:r>
            <a:r>
              <a:rPr lang="en-US" altLang="en-US" sz="2400"/>
              <a:t>   </a:t>
            </a:r>
            <a:r>
              <a:rPr lang="en-US" altLang="en-US" sz="2400" u="sng"/>
              <a:t>Metyrapone Test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   11 deoxy cortisol 		    cortisol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     30mg/kg  	750mg every four hours for six doses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Pitutory adenaoma patients  increase in  ACTH    	secreation and  increase in urinary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	 17 hydroxy steroid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          No effect in others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CRH test Pituitary Cushing disease from ectopic ACTH tumour: 1micgm/kg---- Plasma ACTH levels go up</a:t>
            </a:r>
          </a:p>
        </p:txBody>
      </p:sp>
      <p:sp>
        <p:nvSpPr>
          <p:cNvPr id="43013" name="AutoShape 5">
            <a:extLst>
              <a:ext uri="{FF2B5EF4-FFF2-40B4-BE49-F238E27FC236}">
                <a16:creationId xmlns:a16="http://schemas.microsoft.com/office/drawing/2014/main" id="{40824D0D-6FA2-03A4-AE6A-B184B9F30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657600"/>
            <a:ext cx="838200" cy="152400"/>
          </a:xfrm>
          <a:prstGeom prst="rightArrow">
            <a:avLst>
              <a:gd name="adj1" fmla="val 50000"/>
              <a:gd name="adj2" fmla="val 1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3015" name="AutoShape 7">
            <a:extLst>
              <a:ext uri="{FF2B5EF4-FFF2-40B4-BE49-F238E27FC236}">
                <a16:creationId xmlns:a16="http://schemas.microsoft.com/office/drawing/2014/main" id="{DEFA971C-5A18-CCF0-FC4C-5CD461A56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3528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4E867468-3C9A-08F4-A083-727B8797F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65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DF76B25-9F4F-78B5-88E8-8DE91D7DE4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CAT scan  in Cushing Syndrome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9870A26-187B-7339-B0DA-26D9D9D133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 For Pitutory tumours of size 5-10 mm can be diagnosed</a:t>
            </a:r>
          </a:p>
          <a:p>
            <a:r>
              <a:rPr lang="en-US" altLang="en-US"/>
              <a:t>95% Sensitivity for Adrenal localisation</a:t>
            </a:r>
          </a:p>
          <a:p>
            <a:r>
              <a:rPr lang="en-US" altLang="en-US"/>
              <a:t>Adenoma can mimic Pheochromocytoma</a:t>
            </a:r>
          </a:p>
          <a:p>
            <a:r>
              <a:rPr lang="en-US" altLang="en-US"/>
              <a:t> Hyperplasia on one side and hypoplasia on opposite side</a:t>
            </a:r>
          </a:p>
          <a:p>
            <a:r>
              <a:rPr lang="en-US" altLang="en-US"/>
              <a:t>Cannot dignose micronodular hyperplasia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>
            <a:extLst>
              <a:ext uri="{FF2B5EF4-FFF2-40B4-BE49-F238E27FC236}">
                <a16:creationId xmlns:a16="http://schemas.microsoft.com/office/drawing/2014/main" id="{B17F0289-E8C9-7EA7-0521-527A90378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8200" cy="34337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Picture 5">
            <a:extLst>
              <a:ext uri="{FF2B5EF4-FFF2-40B4-BE49-F238E27FC236}">
                <a16:creationId xmlns:a16="http://schemas.microsoft.com/office/drawing/2014/main" id="{D6D8F250-6564-882E-AA3C-7E5822E8B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352800"/>
            <a:ext cx="4876800" cy="35052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Picture 6">
            <a:extLst>
              <a:ext uri="{FF2B5EF4-FFF2-40B4-BE49-F238E27FC236}">
                <a16:creationId xmlns:a16="http://schemas.microsoft.com/office/drawing/2014/main" id="{BEC867EA-6408-C021-5EB1-3BD671EC4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648200" cy="33575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4" name="Picture 8">
            <a:extLst>
              <a:ext uri="{FF2B5EF4-FFF2-40B4-BE49-F238E27FC236}">
                <a16:creationId xmlns:a16="http://schemas.microsoft.com/office/drawing/2014/main" id="{0CCA11EA-B5C6-4B50-7CCF-4E80A6E31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267200" cy="3151188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84BEA30-5482-A9EB-A668-A95CFEEAF1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MRI scan  in Cushing Syndrome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81CFA037-5B57-362E-0EC7-55377E73C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 Better modality for Pitutory tumours</a:t>
            </a:r>
          </a:p>
          <a:p>
            <a:r>
              <a:rPr lang="en-US" altLang="en-US"/>
              <a:t> Gadolinium MRI is still better</a:t>
            </a:r>
          </a:p>
          <a:p>
            <a:r>
              <a:rPr lang="en-US" altLang="en-US"/>
              <a:t>Does not diagnose Micro adenoma</a:t>
            </a:r>
          </a:p>
          <a:p>
            <a:r>
              <a:rPr lang="en-US" altLang="en-US"/>
              <a:t> Better modality for adrenal pathology as on T1 weighted image  both Primary and mets appear darker than Liver</a:t>
            </a:r>
          </a:p>
          <a:p>
            <a:r>
              <a:rPr lang="en-US" altLang="en-US"/>
              <a:t> Pheochromocytoma appears 3times brighter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>
            <a:extLst>
              <a:ext uri="{FF2B5EF4-FFF2-40B4-BE49-F238E27FC236}">
                <a16:creationId xmlns:a16="http://schemas.microsoft.com/office/drawing/2014/main" id="{B6D25582-7054-7943-0703-A7046C381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28800"/>
            <a:ext cx="4114800" cy="321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>
            <a:extLst>
              <a:ext uri="{FF2B5EF4-FFF2-40B4-BE49-F238E27FC236}">
                <a16:creationId xmlns:a16="http://schemas.microsoft.com/office/drawing/2014/main" id="{4BDD14CA-86FC-0DF6-6F7E-4F3A195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33F4CC7D-012F-BE5C-4BFA-21C69A1C5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Nuclear scan  in Cushing Syndrome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B7D5992C-22FA-872D-05A7-6EAC165F43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 131 iodomethyl norcholesterol scan</a:t>
            </a:r>
          </a:p>
          <a:p>
            <a:r>
              <a:rPr lang="en-US" altLang="en-US"/>
              <a:t> Selective for hypercorticism</a:t>
            </a:r>
          </a:p>
          <a:p>
            <a:r>
              <a:rPr lang="en-US" altLang="en-US"/>
              <a:t> Differentiate adenoma ,Carcinoma and hyperplasia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>
            <a:extLst>
              <a:ext uri="{FF2B5EF4-FFF2-40B4-BE49-F238E27FC236}">
                <a16:creationId xmlns:a16="http://schemas.microsoft.com/office/drawing/2014/main" id="{18E99E16-5446-0153-7F9E-A5CA33339A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9638" name="Picture 6">
            <a:extLst>
              <a:ext uri="{FF2B5EF4-FFF2-40B4-BE49-F238E27FC236}">
                <a16:creationId xmlns:a16="http://schemas.microsoft.com/office/drawing/2014/main" id="{53B632A2-6F5F-F152-CAD1-00733A7C82AE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71600"/>
            <a:ext cx="9144000" cy="3733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>
            <a:extLst>
              <a:ext uri="{FF2B5EF4-FFF2-40B4-BE49-F238E27FC236}">
                <a16:creationId xmlns:a16="http://schemas.microsoft.com/office/drawing/2014/main" id="{D8E0D346-4F9D-E669-70E1-F9AC0BFBB0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5542" name="Picture 6">
            <a:extLst>
              <a:ext uri="{FF2B5EF4-FFF2-40B4-BE49-F238E27FC236}">
                <a16:creationId xmlns:a16="http://schemas.microsoft.com/office/drawing/2014/main" id="{C8FD2785-2573-AD03-2E18-2F2D96557277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0"/>
            <a:ext cx="7010400" cy="6877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>
            <a:extLst>
              <a:ext uri="{FF2B5EF4-FFF2-40B4-BE49-F238E27FC236}">
                <a16:creationId xmlns:a16="http://schemas.microsoft.com/office/drawing/2014/main" id="{A25C576B-4835-1883-543F-CC483A7AA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3494" name="Picture 6">
            <a:extLst>
              <a:ext uri="{FF2B5EF4-FFF2-40B4-BE49-F238E27FC236}">
                <a16:creationId xmlns:a16="http://schemas.microsoft.com/office/drawing/2014/main" id="{B0F7A9E1-97D4-CEC2-0294-C64BF87E6C2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0"/>
            <a:ext cx="6588125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>
            <a:extLst>
              <a:ext uri="{FF2B5EF4-FFF2-40B4-BE49-F238E27FC236}">
                <a16:creationId xmlns:a16="http://schemas.microsoft.com/office/drawing/2014/main" id="{08555702-99CB-053E-6957-7F18A7EB24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7590" name="Picture 6">
            <a:extLst>
              <a:ext uri="{FF2B5EF4-FFF2-40B4-BE49-F238E27FC236}">
                <a16:creationId xmlns:a16="http://schemas.microsoft.com/office/drawing/2014/main" id="{63F55329-F548-E949-916E-B1D673FF08C9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31750"/>
            <a:ext cx="8153400" cy="682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926</TotalTime>
  <Words>1594</Words>
  <Application>Microsoft Office PowerPoint</Application>
  <PresentationFormat>On-screen Show (4:3)</PresentationFormat>
  <Paragraphs>251</Paragraphs>
  <Slides>42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Tahoma</vt:lpstr>
      <vt:lpstr>Times New Roman</vt:lpstr>
      <vt:lpstr>Wingdings</vt:lpstr>
      <vt:lpstr>Curtain Call</vt:lpstr>
      <vt:lpstr>ADRENAL Cortex</vt:lpstr>
      <vt:lpstr>PowerPoint Presentation</vt:lpstr>
      <vt:lpstr>Embryology</vt:lpstr>
      <vt:lpstr>PowerPoint Presentation</vt:lpstr>
      <vt:lpstr>Histology:</vt:lpstr>
      <vt:lpstr>PowerPoint Presentation</vt:lpstr>
      <vt:lpstr>The Adrenal gland,</vt:lpstr>
      <vt:lpstr>PowerPoint Presentation</vt:lpstr>
      <vt:lpstr>PowerPoint Presentation</vt:lpstr>
      <vt:lpstr>PowerPoint Presentation</vt:lpstr>
      <vt:lpstr>Tests for Adrenal Cortical Function: </vt:lpstr>
      <vt:lpstr>Hypercorticism: </vt:lpstr>
      <vt:lpstr>Hypercorticism/ Hypercorisolism</vt:lpstr>
      <vt:lpstr>Infantile</vt:lpstr>
      <vt:lpstr>Cushing Syndrome: </vt:lpstr>
      <vt:lpstr>Cushing syndrome</vt:lpstr>
      <vt:lpstr>clinical features</vt:lpstr>
      <vt:lpstr>Those due to Metabolic Disturbances</vt:lpstr>
      <vt:lpstr>PowerPoint Presentation</vt:lpstr>
      <vt:lpstr>PowerPoint Presentation</vt:lpstr>
      <vt:lpstr>PowerPoint Presentation</vt:lpstr>
      <vt:lpstr>Those due to Fluid and Electrolyte Imbalance</vt:lpstr>
      <vt:lpstr>Sexual Disorders</vt:lpstr>
      <vt:lpstr>PowerPoint Presentation</vt:lpstr>
      <vt:lpstr>Cushing Syndrome</vt:lpstr>
      <vt:lpstr>Special Investigations</vt:lpstr>
      <vt:lpstr>PowerPoint Presentation</vt:lpstr>
      <vt:lpstr>PowerPoint Presentation</vt:lpstr>
      <vt:lpstr>Cortisol Function Test </vt:lpstr>
      <vt:lpstr>Localization of cause of  Cushing Syndrome</vt:lpstr>
      <vt:lpstr>PowerPoint Presentation</vt:lpstr>
      <vt:lpstr>PowerPoint Presentation</vt:lpstr>
      <vt:lpstr>CAT scan  in Cushing Syndrome</vt:lpstr>
      <vt:lpstr>PowerPoint Presentation</vt:lpstr>
      <vt:lpstr>MRI scan  in Cushing Syndrome</vt:lpstr>
      <vt:lpstr>PowerPoint Presentation</vt:lpstr>
      <vt:lpstr>PowerPoint Presentation</vt:lpstr>
      <vt:lpstr>Nuclear scan  in Cushing Syndrome</vt:lpstr>
      <vt:lpstr>PowerPoint Presentation</vt:lpstr>
      <vt:lpstr>PowerPoint Presentation</vt:lpstr>
      <vt:lpstr>PowerPoint Presentation</vt:lpstr>
      <vt:lpstr>PowerPoint Presentation</vt:lpstr>
    </vt:vector>
  </TitlesOfParts>
  <Company>BJMC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ADRENAL GLAND</dc:title>
  <dc:creator>Dr. Arun Jamkar</dc:creator>
  <cp:lastModifiedBy>Arun Jamkar</cp:lastModifiedBy>
  <cp:revision>34</cp:revision>
  <dcterms:created xsi:type="dcterms:W3CDTF">2003-08-28T08:48:23Z</dcterms:created>
  <dcterms:modified xsi:type="dcterms:W3CDTF">2023-10-30T15:41:04Z</dcterms:modified>
</cp:coreProperties>
</file>