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76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68" r:id="rId16"/>
    <p:sldId id="270" r:id="rId17"/>
    <p:sldId id="271" r:id="rId18"/>
    <p:sldId id="272" r:id="rId19"/>
    <p:sldId id="274" r:id="rId20"/>
    <p:sldId id="275" r:id="rId21"/>
    <p:sldId id="273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>
            <a:extLst>
              <a:ext uri="{FF2B5EF4-FFF2-40B4-BE49-F238E27FC236}">
                <a16:creationId xmlns:a16="http://schemas.microsoft.com/office/drawing/2014/main" id="{9C593462-D05B-B42A-9395-4DA1541583C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123" name="Group 3">
              <a:extLst>
                <a:ext uri="{FF2B5EF4-FFF2-40B4-BE49-F238E27FC236}">
                  <a16:creationId xmlns:a16="http://schemas.microsoft.com/office/drawing/2014/main" id="{A6D3B39B-D934-CAB6-C4C4-B632D061FA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5124" name="Freeform 4">
                <a:extLst>
                  <a:ext uri="{FF2B5EF4-FFF2-40B4-BE49-F238E27FC236}">
                    <a16:creationId xmlns:a16="http://schemas.microsoft.com/office/drawing/2014/main" id="{1D19BBDE-B565-DF97-10B5-96CB8345BD8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5125" name="Freeform 5">
                <a:extLst>
                  <a:ext uri="{FF2B5EF4-FFF2-40B4-BE49-F238E27FC236}">
                    <a16:creationId xmlns:a16="http://schemas.microsoft.com/office/drawing/2014/main" id="{9623CD7F-5784-4B9B-4B70-AB6A6E9B65B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</p:grpSp>
        <p:sp>
          <p:nvSpPr>
            <p:cNvPr id="5126" name="Freeform 6">
              <a:extLst>
                <a:ext uri="{FF2B5EF4-FFF2-40B4-BE49-F238E27FC236}">
                  <a16:creationId xmlns:a16="http://schemas.microsoft.com/office/drawing/2014/main" id="{3B337197-B543-37F2-1DE6-BC3E81D6448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5127" name="Freeform 7">
              <a:extLst>
                <a:ext uri="{FF2B5EF4-FFF2-40B4-BE49-F238E27FC236}">
                  <a16:creationId xmlns:a16="http://schemas.microsoft.com/office/drawing/2014/main" id="{5D9059DB-BC45-EE83-17CF-7023F934D31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5128" name="Freeform 8">
              <a:extLst>
                <a:ext uri="{FF2B5EF4-FFF2-40B4-BE49-F238E27FC236}">
                  <a16:creationId xmlns:a16="http://schemas.microsoft.com/office/drawing/2014/main" id="{7259A8BF-2FA0-9D85-7CB8-207ACC76F65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grpSp>
          <p:nvGrpSpPr>
            <p:cNvPr id="5129" name="Group 9">
              <a:extLst>
                <a:ext uri="{FF2B5EF4-FFF2-40B4-BE49-F238E27FC236}">
                  <a16:creationId xmlns:a16="http://schemas.microsoft.com/office/drawing/2014/main" id="{441EA449-07D9-CE89-C823-A91BC53EE5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5130" name="Freeform 10">
                <a:extLst>
                  <a:ext uri="{FF2B5EF4-FFF2-40B4-BE49-F238E27FC236}">
                    <a16:creationId xmlns:a16="http://schemas.microsoft.com/office/drawing/2014/main" id="{8596780C-79E9-D95F-49A7-C9A4024F35C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5131" name="Freeform 11">
                <a:extLst>
                  <a:ext uri="{FF2B5EF4-FFF2-40B4-BE49-F238E27FC236}">
                    <a16:creationId xmlns:a16="http://schemas.microsoft.com/office/drawing/2014/main" id="{35CD524F-8282-104C-5664-AA98EF3EB61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5132" name="Freeform 12">
                <a:extLst>
                  <a:ext uri="{FF2B5EF4-FFF2-40B4-BE49-F238E27FC236}">
                    <a16:creationId xmlns:a16="http://schemas.microsoft.com/office/drawing/2014/main" id="{49524C72-F7CE-56D8-FAD1-0C91596A671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5133" name="Freeform 13">
                <a:extLst>
                  <a:ext uri="{FF2B5EF4-FFF2-40B4-BE49-F238E27FC236}">
                    <a16:creationId xmlns:a16="http://schemas.microsoft.com/office/drawing/2014/main" id="{3091A636-0CEE-9201-35A2-BA822D4F132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5134" name="Freeform 14">
                <a:extLst>
                  <a:ext uri="{FF2B5EF4-FFF2-40B4-BE49-F238E27FC236}">
                    <a16:creationId xmlns:a16="http://schemas.microsoft.com/office/drawing/2014/main" id="{4F61AAAC-61C9-23D2-3444-2334FD0C7A4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5135" name="Freeform 15">
                <a:extLst>
                  <a:ext uri="{FF2B5EF4-FFF2-40B4-BE49-F238E27FC236}">
                    <a16:creationId xmlns:a16="http://schemas.microsoft.com/office/drawing/2014/main" id="{A7DD4E1F-F375-FCFB-2154-04F555500E9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</p:grpSp>
      </p:grpSp>
      <p:sp>
        <p:nvSpPr>
          <p:cNvPr id="5136" name="Rectangle 16">
            <a:extLst>
              <a:ext uri="{FF2B5EF4-FFF2-40B4-BE49-F238E27FC236}">
                <a16:creationId xmlns:a16="http://schemas.microsoft.com/office/drawing/2014/main" id="{47D3501D-2548-97C0-B097-AD841141D306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37" name="Rectangle 17">
            <a:extLst>
              <a:ext uri="{FF2B5EF4-FFF2-40B4-BE49-F238E27FC236}">
                <a16:creationId xmlns:a16="http://schemas.microsoft.com/office/drawing/2014/main" id="{5EEA49E5-2E74-8C5A-9FE1-3B00F50187D7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138" name="Rectangle 18">
            <a:extLst>
              <a:ext uri="{FF2B5EF4-FFF2-40B4-BE49-F238E27FC236}">
                <a16:creationId xmlns:a16="http://schemas.microsoft.com/office/drawing/2014/main" id="{AB22C2AE-A83D-30CB-CB84-8B3C94F91E99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139" name="Rectangle 19">
            <a:extLst>
              <a:ext uri="{FF2B5EF4-FFF2-40B4-BE49-F238E27FC236}">
                <a16:creationId xmlns:a16="http://schemas.microsoft.com/office/drawing/2014/main" id="{A144B253-BC6A-3A2A-F3C6-59110896D9D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140" name="Rectangle 20">
            <a:extLst>
              <a:ext uri="{FF2B5EF4-FFF2-40B4-BE49-F238E27FC236}">
                <a16:creationId xmlns:a16="http://schemas.microsoft.com/office/drawing/2014/main" id="{D8AF3E91-B816-77D5-0512-2DC46DD2968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2157196-2B52-4CF5-A86C-2B85551F320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524AD-257B-7906-8CED-1AF32DC01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CAC433-C696-1CC2-2132-AB10ADA77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AF1DC-894C-69BF-D430-76A72B435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C8209C-FC93-23AA-ECD8-01D48D8D0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ECFC5E-1662-5880-B0AC-F1980CF06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D7DF42-86AB-4F3F-A7D4-995B1FF8BA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9843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20F30B-B3AA-F57A-F090-9E7EDDAF09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1711E6-862F-716C-2DD5-A5E796B13B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61A62-D217-4ED5-32F0-CE03D1273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38ADB-5A8D-4FDA-ADC6-C737DC8C5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AE08B-E5D4-BB13-2E48-F48D749CD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D5011-349E-44B7-A37A-47536AE90A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5661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622194-BC19-5793-0CC1-8B0EC84B5144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9F76E3-F68C-22B2-CE9C-2C7FEE83CA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DC24F9-9F64-69BA-D6CE-4529B0681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1E1B4F-A203-02B5-557C-6342F2C45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7C2533E-7166-4E9B-BE64-45A08DB0BC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1863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21070-AD5E-2599-FD3B-444BAF74C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02597-B827-4368-6D24-314EE4896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86C014-383E-726A-C614-4EC1E6285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35B984-9712-961C-AEF0-A67765356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E6A24-B8BF-C0F1-5B49-482A106E8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BA8989-1DB5-4203-8F38-6E53C5F47F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5968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45E13-1AAF-6708-8D0E-7D96F5BC9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0F8251-A72B-C0E3-94C8-C32ED4E73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2E724-EC96-FB8F-0243-2541CA863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89242-24A3-9D42-5492-B903A2BA4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931D9-C965-008B-94EB-9EA8ADA64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92BA9-F50B-4A18-B22F-7766C5F8C7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6929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2F331-7FA7-19D4-7803-51B4A68FB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D6C99-A922-7A77-7B9B-80C445307C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0C5DBE-2F34-242C-A99F-CCA65A5AF5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CF99D3-97B7-F79E-B2F2-CBFB34CD9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608E41-D00E-B39D-6EFC-B7365C558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019DB8-14B5-1939-B0AF-5F2AFB498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14F123-5E16-4F84-ADF5-1245AB4B88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6932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FF89E-4BB7-4232-538F-1CDD2D7F8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740BB-4C47-4649-4512-4ECD11731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D3975-5AD2-1B2C-6F40-CBFC82B5B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F56CC9-3DA8-AC5A-081A-D159A2E280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66B914-8B99-D2A2-0BF7-28DD0BFFFB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DC2489-C781-F431-86F7-3B6C16FD5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A6B7F3-4687-B505-5A48-47BA69E74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024312-8580-9EAA-A05F-AF8C612E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43535-482B-4050-9C2F-9E5AE38640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877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B4403-466C-F95B-FB46-10653B167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376E2E-E3EE-9492-E546-6A0C4F094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9AEAA4-B18A-127B-732A-A786C23FC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F1EC15-3D1A-4337-70D7-DF04E539A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6AC899-06C7-4D9F-BDC8-4EFE37223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8442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1380ED-A227-D7CA-D49F-79E56B3EB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4E3497-25C9-9728-C530-3E008EAA5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3F2277-22BB-ED80-74E6-26271C172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7073F-1E50-4EF8-AE9E-305AF3233A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4473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5660B-37AB-F9F8-3A71-23E4E13FD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C689B-ADA5-BAFD-94B9-B26C26350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F7C66D-49BA-842A-DFAC-0D9483EC3B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E2D95A-E3D4-3581-B208-181AADEC3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2BB7C2-68E6-085D-39A1-DFC9BFA51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BD8740-2D0B-175A-BC11-618ACFF24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7978E-6FA8-4975-BA64-D6EF31E83B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5505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7739E-35B0-3558-3D61-C1351C8B8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47D629-A1E0-1940-7E97-4E617548C1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10FB7B-F14A-BC60-F25C-5D3C765CF9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EF74D0-8913-0A53-1D02-FBADF4745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53B866-BBCD-5B08-A149-CAD7728F9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2F24CF-C64E-91B3-3A08-6789AC442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58741E-795D-47F4-89F1-9D0AC75FB5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442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>
            <a:extLst>
              <a:ext uri="{FF2B5EF4-FFF2-40B4-BE49-F238E27FC236}">
                <a16:creationId xmlns:a16="http://schemas.microsoft.com/office/drawing/2014/main" id="{1835F29C-7A5E-FA78-3E22-C46078C49BBB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E3CDF33D-9FAE-32C4-60A5-41157EF5D0E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BC9634A1-16B8-8B87-0EA8-8B24527D95A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grpSp>
          <p:nvGrpSpPr>
            <p:cNvPr id="4101" name="Group 5">
              <a:extLst>
                <a:ext uri="{FF2B5EF4-FFF2-40B4-BE49-F238E27FC236}">
                  <a16:creationId xmlns:a16="http://schemas.microsoft.com/office/drawing/2014/main" id="{E7C11B27-8FEF-3AA2-54B6-9690E457C80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31597A6E-1B6F-279A-7CAA-D321CAA9105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3E27AAD0-0A9A-2313-59CB-294DA7BB534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3504A8F8-64DE-A107-F3B5-CF09FD33F2E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DD7F74A0-E8FC-C6F0-2B0A-D51CEBC26B9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F588C69A-0C5D-4B06-C5E7-9CD413F87CF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A00DA699-0A85-9A05-F83A-291B713A1C1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9520AC3C-35F7-F2A9-1225-521BA057336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86BF17E5-C882-B84B-0BC9-44A2DDCED0C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42EDC32F-8FB7-0281-4F03-C99CD8439BA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96628244-841E-0D2C-4181-3603204B0B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4F3413DF-0D48-A02C-D8D8-53F1528C11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DB018488-BD27-CF9C-8C2B-542F90B91E2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altLang="en-US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F9DE5E35-D810-22C7-B34E-2253516CFCC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altLang="en-US"/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9136B727-DE57-0F94-F240-97173C3FFC4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0B2F6DCD-8677-442A-BFF5-477000B303C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9F77340-DFC6-5C4E-77B5-67269453618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66800" y="2590800"/>
            <a:ext cx="7086600" cy="1431925"/>
          </a:xfrm>
        </p:spPr>
        <p:txBody>
          <a:bodyPr/>
          <a:lstStyle/>
          <a:p>
            <a:r>
              <a:rPr lang="en-US" altLang="en-US"/>
              <a:t>Parathyroid Gland </a:t>
            </a:r>
            <a:br>
              <a:rPr lang="en-US" altLang="en-US"/>
            </a:br>
            <a:r>
              <a:rPr lang="en-US" altLang="en-US"/>
              <a:t> and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198A8865-098B-4276-84DA-F4D7A966726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/>
              <a:t>Hyperparathyroidism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FF13B0B-8EC0-C03B-984B-F4CF32F62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0"/>
            <a:ext cx="3028950" cy="249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1E126DB-BA6C-4F60-ED4F-B26A13129D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Stones: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FEF4F7F-EA55-592F-2001-6286E52D6B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Multiple, Recurrent Renal Stones.</a:t>
            </a:r>
          </a:p>
          <a:p>
            <a:r>
              <a:rPr lang="en-US" altLang="en-US"/>
              <a:t> Nephrolithiasis – Nephrocalcinosis</a:t>
            </a:r>
          </a:p>
          <a:p>
            <a:r>
              <a:rPr lang="en-US" altLang="en-US"/>
              <a:t> Ectopic Calcification.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CB4BA1D9-DB18-A070-E2C7-FFF48897DD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Abdominal groans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1F16C348-F694-518B-F98F-0E67E4D078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1981200"/>
            <a:ext cx="7543800" cy="2362200"/>
          </a:xfrm>
        </p:spPr>
        <p:txBody>
          <a:bodyPr/>
          <a:lstStyle/>
          <a:p>
            <a:r>
              <a:rPr lang="en-US" altLang="en-US"/>
              <a:t>Dyspeptic cases : Nauseas,. vomiting,  				anorexia.</a:t>
            </a:r>
          </a:p>
          <a:p>
            <a:r>
              <a:rPr lang="en-US" altLang="en-US"/>
              <a:t>Peptic Ulcer </a:t>
            </a:r>
          </a:p>
          <a:p>
            <a:r>
              <a:rPr lang="en-US" altLang="en-US"/>
              <a:t>Pancreatitis    Not fully confirmed.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860BF2D6-517F-3123-4731-6E920D6FE8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Psychic Moans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E387B753-4E77-BA42-60D4-D480DAA11A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7543800" cy="2514600"/>
          </a:xfrm>
        </p:spPr>
        <p:txBody>
          <a:bodyPr/>
          <a:lstStyle/>
          <a:p>
            <a:r>
              <a:rPr lang="en-US" altLang="en-US"/>
              <a:t> Uncommon, Lethargy</a:t>
            </a:r>
          </a:p>
          <a:p>
            <a:r>
              <a:rPr lang="en-US" altLang="en-US"/>
              <a:t>Tiredness, Listlessness, irrational behaviour</a:t>
            </a:r>
          </a:p>
          <a:p>
            <a:r>
              <a:rPr lang="en-US" altLang="en-US"/>
              <a:t> Wrongly Labeled as Neurotic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>
            <a:extLst>
              <a:ext uri="{FF2B5EF4-FFF2-40B4-BE49-F238E27FC236}">
                <a16:creationId xmlns:a16="http://schemas.microsoft.com/office/drawing/2014/main" id="{BF589599-AE90-5755-FE31-85F18030B8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304800"/>
            <a:ext cx="7543800" cy="2590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/>
              <a:t>Hypercalcemic Syndrome:</a:t>
            </a:r>
          </a:p>
          <a:p>
            <a:r>
              <a:rPr lang="en-US" altLang="en-US"/>
              <a:t>Minor mental changes, Lethargy</a:t>
            </a:r>
          </a:p>
          <a:p>
            <a:r>
              <a:rPr lang="en-US" altLang="en-US"/>
              <a:t>Polydypsia, Polyurea</a:t>
            </a:r>
          </a:p>
          <a:p>
            <a:r>
              <a:rPr lang="en-US" altLang="en-US"/>
              <a:t>Dehydration, Persistent Irritable GIT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3D91D1E5-AFB4-48B7-2E83-A08C9B3F5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200400"/>
            <a:ext cx="6858000" cy="2511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800"/>
              <a:t>Acute  HPT syndrome</a:t>
            </a:r>
          </a:p>
          <a:p>
            <a:pPr>
              <a:buFontTx/>
              <a:buChar char="•"/>
            </a:pPr>
            <a:r>
              <a:rPr lang="en-US" altLang="en-US" sz="2800"/>
              <a:t>  Nausea, vomiting</a:t>
            </a:r>
          </a:p>
          <a:p>
            <a:pPr>
              <a:buFontTx/>
              <a:buChar char="•"/>
            </a:pPr>
            <a:r>
              <a:rPr lang="en-US" altLang="en-US" sz="2800"/>
              <a:t>   Abdominal pain  </a:t>
            </a:r>
          </a:p>
          <a:p>
            <a:pPr>
              <a:buFontTx/>
              <a:buChar char="•"/>
            </a:pPr>
            <a:r>
              <a:rPr lang="en-US" altLang="en-US" sz="2800"/>
              <a:t>   Oliguria </a:t>
            </a:r>
          </a:p>
          <a:p>
            <a:pPr>
              <a:buFontTx/>
              <a:buChar char="•"/>
            </a:pPr>
            <a:r>
              <a:rPr lang="en-US" altLang="en-US" sz="2800"/>
              <a:t>   Coma</a:t>
            </a:r>
          </a:p>
          <a:p>
            <a:r>
              <a:rPr lang="en-US" altLang="en-US"/>
              <a:t>	</a:t>
            </a:r>
          </a:p>
        </p:txBody>
      </p:sp>
      <p:sp>
        <p:nvSpPr>
          <p:cNvPr id="17413" name="AutoShape 5">
            <a:extLst>
              <a:ext uri="{FF2B5EF4-FFF2-40B4-BE49-F238E27FC236}">
                <a16:creationId xmlns:a16="http://schemas.microsoft.com/office/drawing/2014/main" id="{9A12610C-4AFD-093A-EFD8-6991CBE8A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3733800"/>
            <a:ext cx="609600" cy="1981200"/>
          </a:xfrm>
          <a:prstGeom prst="downArrow">
            <a:avLst>
              <a:gd name="adj1" fmla="val 50000"/>
              <a:gd name="adj2" fmla="val 81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IN"/>
          </a:p>
        </p:txBody>
      </p:sp>
      <p:sp>
        <p:nvSpPr>
          <p:cNvPr id="17414" name="Text Box 6">
            <a:extLst>
              <a:ext uri="{FF2B5EF4-FFF2-40B4-BE49-F238E27FC236}">
                <a16:creationId xmlns:a16="http://schemas.microsoft.com/office/drawing/2014/main" id="{6068A9BE-D685-1CC6-FE89-14A2AB12D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6019800"/>
            <a:ext cx="7681913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/>
              <a:t> Asymptomatic: Detected during biochemical check up.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1C0F710-5F98-7D38-E39A-70E8CA7D2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457200"/>
          </a:xfrm>
        </p:spPr>
        <p:txBody>
          <a:bodyPr/>
          <a:lstStyle/>
          <a:p>
            <a:r>
              <a:rPr lang="en-US" altLang="en-US" sz="4000" b="0"/>
              <a:t>Laboratory Studies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38FBEBDB-BE4F-F5F2-3B24-DF7C925FC1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47800" y="1447800"/>
            <a:ext cx="6172200" cy="1905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1400"/>
              <a:t> </a:t>
            </a:r>
            <a:r>
              <a:rPr lang="en-US" altLang="en-US" sz="1600"/>
              <a:t>Serum Calcium :  Serial reading for 3 occasions. ( 9.5 to 11 mg_</a:t>
            </a:r>
          </a:p>
          <a:p>
            <a:pPr>
              <a:lnSpc>
                <a:spcPct val="80000"/>
              </a:lnSpc>
            </a:pPr>
            <a:r>
              <a:rPr lang="en-US" altLang="en-US" sz="1600"/>
              <a:t>&gt;11 mg%  Suspicious of HPT.    &gt;12 definite for HPT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/>
              <a:t>	- No tourniquet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/>
              <a:t>	- Long storage	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/>
              <a:t>	- Low  PO4 diet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/>
              <a:t>     - Diurnal   variation 1 to 4%	</a:t>
            </a:r>
            <a:r>
              <a:rPr lang="en-US" altLang="en-US" sz="1400"/>
              <a:t>			</a:t>
            </a:r>
            <a:endParaRPr lang="en-US" altLang="en-US" sz="2000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8D006142-BB28-C6DA-ED74-0E6B02C66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886200"/>
            <a:ext cx="2895600" cy="1749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u="sng">
                <a:effectLst>
                  <a:outerShdw blurRad="38100" dist="38100" dir="2700000" algn="tl">
                    <a:srgbClr val="000000"/>
                  </a:outerShdw>
                </a:effectLst>
              </a:rPr>
              <a:t>Cortisone Test</a:t>
            </a:r>
            <a:endParaRPr lang="en-US" alt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150mg/day/10 days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 No effect   Primary HPT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 Calcium levels  reduced  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all other causes			</a:t>
            </a:r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F3651408-1E89-24A5-03DF-FFCCFA92E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3810000"/>
            <a:ext cx="3733800" cy="2298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Secondories in  bone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Carcinoma with endocrine potential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( bronchus, kidney, ovary)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Multiple Myeloma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Sarcoidosis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Thyrotoxicosis,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Hypervitaminosis D </a:t>
            </a:r>
          </a:p>
        </p:txBody>
      </p:sp>
      <p:sp>
        <p:nvSpPr>
          <p:cNvPr id="19462" name="AutoShape 6">
            <a:extLst>
              <a:ext uri="{FF2B5EF4-FFF2-40B4-BE49-F238E27FC236}">
                <a16:creationId xmlns:a16="http://schemas.microsoft.com/office/drawing/2014/main" id="{6401DF98-9E83-9DB3-9109-1EF3373B9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495800"/>
            <a:ext cx="1295400" cy="990600"/>
          </a:xfrm>
          <a:prstGeom prst="rightArrow">
            <a:avLst>
              <a:gd name="adj1" fmla="val 50000"/>
              <a:gd name="adj2" fmla="val 3269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5439A6FC-CCEE-C625-D1C9-EF3DFB9887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/>
              <a:t>Laboratory Studies II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D77A43FB-9AA7-7C2D-33E8-3523895EDD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7543800" cy="4419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/>
              <a:t> Serum PO4  : Lower than normal  (&lt;300mg /dl)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Alkaline PO4 :  increases if there is bone involvement</a:t>
            </a:r>
          </a:p>
          <a:p>
            <a:pPr>
              <a:lnSpc>
                <a:spcPct val="80000"/>
              </a:lnSpc>
            </a:pPr>
            <a:endParaRPr lang="en-US" altLang="en-US" sz="2000"/>
          </a:p>
          <a:p>
            <a:pPr>
              <a:lnSpc>
                <a:spcPct val="80000"/>
              </a:lnSpc>
            </a:pPr>
            <a:r>
              <a:rPr lang="en-US" altLang="en-US" sz="2000"/>
              <a:t>Urinary Calcium </a:t>
            </a:r>
          </a:p>
          <a:p>
            <a:pPr lvl="1">
              <a:lnSpc>
                <a:spcPct val="80000"/>
              </a:lnSpc>
            </a:pPr>
            <a:r>
              <a:rPr lang="en-US" altLang="en-US" sz="1800"/>
              <a:t> Low Ca+ diet</a:t>
            </a:r>
          </a:p>
          <a:p>
            <a:pPr lvl="1">
              <a:lnSpc>
                <a:spcPct val="80000"/>
              </a:lnSpc>
            </a:pPr>
            <a:r>
              <a:rPr lang="en-US" altLang="en-US" sz="1800"/>
              <a:t> 	Useful with only high Serum Ca</a:t>
            </a:r>
          </a:p>
          <a:p>
            <a:pPr lvl="1">
              <a:lnSpc>
                <a:spcPct val="80000"/>
              </a:lnSpc>
            </a:pPr>
            <a:r>
              <a:rPr lang="en-US" altLang="en-US" sz="1800"/>
              <a:t>  Ser. Ca: Renal Stones.</a:t>
            </a:r>
          </a:p>
          <a:p>
            <a:pPr lvl="1">
              <a:lnSpc>
                <a:spcPct val="80000"/>
              </a:lnSpc>
            </a:pPr>
            <a:r>
              <a:rPr lang="en-US" altLang="en-US" sz="1800"/>
              <a:t> 	Upper Limit :  250 mg in Males    300 mg in Females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 Bone biopsy from iliac  crest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CAT Scan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Ultra Sonogram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X-Ray Studies.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>
            <a:extLst>
              <a:ext uri="{FF2B5EF4-FFF2-40B4-BE49-F238E27FC236}">
                <a16:creationId xmlns:a16="http://schemas.microsoft.com/office/drawing/2014/main" id="{B001401D-CFED-360C-95A9-FC3AAD3717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543800" cy="609600"/>
          </a:xfrm>
        </p:spPr>
        <p:txBody>
          <a:bodyPr/>
          <a:lstStyle/>
          <a:p>
            <a:r>
              <a:rPr lang="en-US" altLang="en-US" sz="2800"/>
              <a:t>Localization of Parathyroid Pathology:</a:t>
            </a:r>
          </a:p>
        </p:txBody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id="{7536DF23-AA90-93A7-935D-BDEBEF4912A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143000"/>
            <a:ext cx="4191000" cy="51054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/>
              <a:t> Preoperative:Minimum invasive: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Barium swallow, 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Cine oesophagogram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Neck massage PTH, urinary cyclic AMP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Ultra Sound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Thyroid Scan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Technetium Tc 99m Sestamibi radionuclide 91% to100% accuracy</a:t>
            </a:r>
            <a:endParaRPr lang="en-US" altLang="en-US" sz="2000"/>
          </a:p>
          <a:p>
            <a:pPr>
              <a:lnSpc>
                <a:spcPct val="90000"/>
              </a:lnSpc>
            </a:pPr>
            <a:r>
              <a:rPr lang="en-US" altLang="en-US" sz="2000"/>
              <a:t>Computer assisted isotope scanning:Substraction scanning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Computed tomography </a:t>
            </a:r>
          </a:p>
        </p:txBody>
      </p:sp>
      <p:sp>
        <p:nvSpPr>
          <p:cNvPr id="20486" name="Rectangle 6">
            <a:extLst>
              <a:ext uri="{FF2B5EF4-FFF2-40B4-BE49-F238E27FC236}">
                <a16:creationId xmlns:a16="http://schemas.microsoft.com/office/drawing/2014/main" id="{F3664E32-17EB-BA09-E057-62932E0F0BC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1143000"/>
            <a:ext cx="3695700" cy="28956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457200" indent="-457200">
              <a:lnSpc>
                <a:spcPct val="90000"/>
              </a:lnSpc>
            </a:pPr>
            <a:r>
              <a:rPr lang="en-US" altLang="en-US" sz="2000"/>
              <a:t>Preoperative:Invasive:</a:t>
            </a:r>
          </a:p>
          <a:p>
            <a:pPr marL="457200" indent="-457200">
              <a:lnSpc>
                <a:spcPct val="90000"/>
              </a:lnSpc>
            </a:pPr>
            <a:r>
              <a:rPr lang="en-US" altLang="en-US" sz="2000"/>
              <a:t>Selective venous sampling of PTH</a:t>
            </a:r>
          </a:p>
          <a:p>
            <a:pPr marL="457200" indent="-457200">
              <a:lnSpc>
                <a:spcPct val="90000"/>
              </a:lnSpc>
            </a:pPr>
            <a:r>
              <a:rPr lang="en-US" altLang="en-US" sz="2000"/>
              <a:t>Selective anteriography</a:t>
            </a:r>
          </a:p>
          <a:p>
            <a:pPr marL="457200" indent="-457200">
              <a:lnSpc>
                <a:spcPct val="90000"/>
              </a:lnSpc>
            </a:pPr>
            <a:r>
              <a:rPr lang="en-US" altLang="en-US" sz="2000"/>
              <a:t> Arterial injection of selenomethionine 15</a:t>
            </a:r>
          </a:p>
          <a:p>
            <a:pPr marL="457200" indent="-457200">
              <a:lnSpc>
                <a:spcPct val="90000"/>
              </a:lnSpc>
            </a:pPr>
            <a:r>
              <a:rPr lang="en-US" altLang="en-US" sz="2000"/>
              <a:t> Needle aspiration</a:t>
            </a:r>
          </a:p>
          <a:p>
            <a:pPr marL="457200" indent="-457200">
              <a:lnSpc>
                <a:spcPct val="90000"/>
              </a:lnSpc>
            </a:pPr>
            <a:endParaRPr lang="en-US" altLang="en-US" sz="2000"/>
          </a:p>
        </p:txBody>
      </p:sp>
      <p:sp>
        <p:nvSpPr>
          <p:cNvPr id="20488" name="Rectangle 8">
            <a:extLst>
              <a:ext uri="{FF2B5EF4-FFF2-40B4-BE49-F238E27FC236}">
                <a16:creationId xmlns:a16="http://schemas.microsoft.com/office/drawing/2014/main" id="{879DC4F6-4AC5-8371-F0B9-A97E0C935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4343400"/>
            <a:ext cx="3886200" cy="2024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u="sng">
                <a:effectLst>
                  <a:outerShdw blurRad="38100" dist="38100" dir="2700000" algn="tl">
                    <a:srgbClr val="000000"/>
                  </a:outerShdw>
                </a:effectLst>
              </a:rPr>
              <a:t>Intra operative</a:t>
            </a: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</a:p>
          <a:p>
            <a:pPr>
              <a:buFontTx/>
              <a:buChar char="•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Methylene blue</a:t>
            </a:r>
          </a:p>
          <a:p>
            <a:pPr>
              <a:buFontTx/>
              <a:buChar char="•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0-Toludine blue, </a:t>
            </a:r>
          </a:p>
          <a:p>
            <a:pPr>
              <a:buFontTx/>
              <a:buChar char="•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Urinary Cyclic AMP</a:t>
            </a:r>
          </a:p>
          <a:p>
            <a:pPr>
              <a:buFontTx/>
              <a:buChar char="•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intraoperative assessment of PTH</a:t>
            </a:r>
            <a:r>
              <a:rPr lang="en-US" altLang="en-US"/>
              <a:t> </a:t>
            </a:r>
          </a:p>
          <a:p>
            <a:pPr>
              <a:buFontTx/>
              <a:buChar char="•"/>
            </a:pPr>
            <a:r>
              <a:rPr lang="en-US" altLang="en-US"/>
              <a:t>intraoperative gamma probes for nuclear mapping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39C5489-7F43-C879-487E-4A8C0EC6AD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8077200" cy="685800"/>
          </a:xfrm>
        </p:spPr>
        <p:txBody>
          <a:bodyPr/>
          <a:lstStyle/>
          <a:p>
            <a:r>
              <a:rPr lang="en-US" altLang="en-US" sz="4000" b="0"/>
              <a:t>Parathyroidectomy:Indications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434885F-BB91-4939-E192-1F06B1BD66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1) Primary HPT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               Hyperplasia – 3.1/2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		       Adenoma   --- one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		       Carcinoma – Local Radical Diss.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2) Secondary HPT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			– If bone decalcifation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			-  Severe pain.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3) Tertiary  HPT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4) Re operative.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>
            <a:extLst>
              <a:ext uri="{FF2B5EF4-FFF2-40B4-BE49-F238E27FC236}">
                <a16:creationId xmlns:a16="http://schemas.microsoft.com/office/drawing/2014/main" id="{A734B074-0CBE-6978-E47F-05CE1F8314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1905000"/>
            <a:ext cx="7543800" cy="3124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b="1"/>
              <a:t>Auto Transplantation of Parathyroid</a:t>
            </a:r>
          </a:p>
          <a:p>
            <a:pPr lvl="1"/>
            <a:r>
              <a:rPr lang="en-US" altLang="en-US"/>
              <a:t>Primary Thyroid hyperplasia</a:t>
            </a:r>
          </a:p>
          <a:p>
            <a:pPr lvl="1"/>
            <a:r>
              <a:rPr lang="en-US" altLang="en-US"/>
              <a:t>Secondary HPT</a:t>
            </a:r>
          </a:p>
          <a:p>
            <a:pPr lvl="1"/>
            <a:r>
              <a:rPr lang="en-US" altLang="en-US"/>
              <a:t>Re operative HPT</a:t>
            </a:r>
          </a:p>
          <a:p>
            <a:pPr lvl="1"/>
            <a:r>
              <a:rPr lang="en-US" altLang="en-US"/>
              <a:t>Total Thyroidectomy   for Ca Thyroid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FAF281A9-8548-41CA-DFF2-E09466F07F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4D58BD09-9C3D-1C54-DB73-55B77EBD13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 Felix Mandl in Vienna, Austria performed the first successful parathyroidectomy in 1925. </a:t>
            </a:r>
          </a:p>
          <a:p>
            <a:r>
              <a:rPr lang="en-US" altLang="en-US"/>
              <a:t> Endoscopic parathyroidectomy was pioneered by Dr Michel Gagner at the Cleveland Clinic in 1996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BD9EBC3B-AA75-5EDB-C2DE-78F86CCCEE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685800"/>
          </a:xfrm>
        </p:spPr>
        <p:txBody>
          <a:bodyPr/>
          <a:lstStyle/>
          <a:p>
            <a:r>
              <a:rPr lang="en-US" altLang="en-US" sz="3200"/>
              <a:t>Anatomy of Parathyroid gland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C5EE5F9B-FBA5-ADD2-E617-62B26DF180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3962400"/>
            <a:ext cx="7543800" cy="2667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2000"/>
          </a:p>
          <a:p>
            <a:pPr>
              <a:lnSpc>
                <a:spcPct val="80000"/>
              </a:lnSpc>
            </a:pPr>
            <a:r>
              <a:rPr lang="en-US" altLang="en-US" sz="2800"/>
              <a:t>Small fat lobules usually bruised on operation table may look like parathyroid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Sink test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	Sink in water parathyroid will sink – fat lobule will float 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BAB00EAA-693B-82A4-1787-4DB14E7E8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325" y="1295400"/>
            <a:ext cx="7305675" cy="254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alt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Small, oval in shape  0.5 to  6x3x1.5mm</a:t>
            </a:r>
          </a:p>
          <a:p>
            <a:pPr>
              <a:buFontTx/>
              <a:buChar char="•"/>
            </a:pPr>
            <a:r>
              <a:rPr lang="en-US" alt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Yellowish brown colour  30 to 40 mgs</a:t>
            </a:r>
          </a:p>
          <a:p>
            <a:pPr>
              <a:buFontTx/>
              <a:buChar char="•"/>
            </a:pPr>
            <a:r>
              <a:rPr lang="en-US" alt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Size and appearance resembles a ‘ Tur dal </a:t>
            </a:r>
          </a:p>
          <a:p>
            <a:pPr>
              <a:buFontTx/>
              <a:buChar char="•"/>
            </a:pPr>
            <a:r>
              <a:rPr lang="en-US" altLang="en-US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Exact no.</a:t>
            </a:r>
            <a:r>
              <a:rPr lang="en-US" alt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of parathyroid may vary </a:t>
            </a:r>
          </a:p>
          <a:p>
            <a:pPr>
              <a:buFontTx/>
              <a:buChar char="•"/>
            </a:pPr>
            <a:r>
              <a:rPr lang="en-US" alt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Gilmour (1936) 	</a:t>
            </a:r>
          </a:p>
          <a:p>
            <a:pPr lvl="4"/>
            <a:r>
              <a:rPr lang="en-US" alt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	88%  4 glands</a:t>
            </a:r>
          </a:p>
          <a:p>
            <a:pPr lvl="4"/>
            <a:r>
              <a:rPr lang="en-US" alt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	6%   5 glands</a:t>
            </a:r>
          </a:p>
          <a:p>
            <a:pPr lvl="4"/>
            <a:r>
              <a:rPr lang="en-US" alt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	 6%Glands : might be due to fusion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D2677BD2-C8AC-1BFB-68E5-FC64AEB687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Surgical techniques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99617309-B901-8861-3550-0B0D059008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 Open Parathyroidectomy</a:t>
            </a:r>
          </a:p>
          <a:p>
            <a:r>
              <a:rPr lang="en-US" altLang="en-US"/>
              <a:t> Minimally invasive parathyroid surgery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45BE3589-DB1F-5C59-B793-226F4F57A5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1431925"/>
          </a:xfrm>
        </p:spPr>
        <p:txBody>
          <a:bodyPr/>
          <a:lstStyle/>
          <a:p>
            <a:r>
              <a:rPr lang="en-US" altLang="en-US" sz="2800"/>
              <a:t>Deferred parathyroid Autotransplantation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391A4C94-8D9E-B4A4-85C6-9813F5001A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/>
              <a:t>Immediately placed in to sterile saline or tissue culture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Sliced into 1x1x3mm silvers.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3ml Glass vials will accommodate 10 silvers						 1 to 1.5 ml</a:t>
            </a:r>
          </a:p>
          <a:p>
            <a:pPr lvl="1">
              <a:lnSpc>
                <a:spcPct val="80000"/>
              </a:lnSpc>
            </a:pPr>
            <a:r>
              <a:rPr lang="en-US" altLang="en-US" sz="1800"/>
              <a:t>10% DMSO dimethyl sulfoxide</a:t>
            </a:r>
          </a:p>
          <a:p>
            <a:pPr lvl="1">
              <a:lnSpc>
                <a:spcPct val="80000"/>
              </a:lnSpc>
            </a:pPr>
            <a:r>
              <a:rPr lang="en-US" altLang="en-US" sz="1800"/>
              <a:t> 10% autologus serum</a:t>
            </a:r>
          </a:p>
          <a:p>
            <a:pPr lvl="1">
              <a:lnSpc>
                <a:spcPct val="80000"/>
              </a:lnSpc>
            </a:pPr>
            <a:r>
              <a:rPr lang="en-US" altLang="en-US" sz="1800"/>
              <a:t> 80%  Tissue culture media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Frozen        1degree centigrade  per minute 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 Till you reach  -80degree  Centigrade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		   -190 o C Vapour phase Liquid nitrogen freezer 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Linde BF 4/6 biological freezing system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 Thawing rapidly to 57oC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 Implant in Thigh sub cutaneously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0CD96427-AD03-2F71-7494-9D55435246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381000"/>
          </a:xfrm>
        </p:spPr>
        <p:txBody>
          <a:bodyPr/>
          <a:lstStyle/>
          <a:p>
            <a:r>
              <a:rPr lang="en-US" altLang="en-US" sz="2400"/>
              <a:t>Position of Parathyroid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86FA1551-77A3-6F58-A4DB-4F00A58EA1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3352800"/>
            <a:ext cx="5638800" cy="28194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/>
              <a:t>Inferior Thyroid gland varies in position.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Usually situated at the lower pole of thyroid gland.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May be found any where in this situation downwards to the upper pole Thymus.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5% found in upper anterior Mediastinum.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Embryo logically Inferior. thyroid gland shows origin with   Thymus – 3rd bronchial arch Parathyroid III</a:t>
            </a: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E6CD6565-A766-DC95-919D-9F8BC8280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063" y="762000"/>
            <a:ext cx="8897937" cy="2298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Upper two Parathyroid glands fairly constant,</a:t>
            </a:r>
          </a:p>
          <a:p>
            <a:pPr>
              <a:buFontTx/>
              <a:buChar char="•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closely embedded in thyroid  at Postero Lateral border of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thyroid Gland   immediately   above  entry of inf. thyroid artery.</a:t>
            </a:r>
          </a:p>
          <a:p>
            <a:pPr>
              <a:buFontTx/>
              <a:buChar char="•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Rarely it might vary above and within substance of thyroid gland 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 along the   of thyroid gland.</a:t>
            </a:r>
          </a:p>
          <a:p>
            <a:pPr>
              <a:buFontTx/>
              <a:buChar char="•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with approximately 75% being located either cricothyroidal or juxtathyroidal,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and the remainder are located primarily behind the upper pole of the </a:t>
            </a:r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thyroid</a:t>
            </a: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gland.</a:t>
            </a:r>
            <a:r>
              <a:rPr lang="en-US" altLang="en-US"/>
              <a:t> </a:t>
            </a:r>
            <a:endParaRPr lang="en-US" alt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Tx/>
              <a:buChar char="•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Common embryological origin from    IV th bronchial arch.Parathyroid IV</a:t>
            </a: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955D2109-C878-96F7-82BD-B17759047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6019800"/>
            <a:ext cx="667385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di George Syndrome – Congenital absence of parathyroid gland </a:t>
            </a:r>
          </a:p>
          <a:p>
            <a:r>
              <a:rPr lang="en-US" altLang="en-US"/>
              <a:t>Thymus and pharyngeal derivatives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168EF851-F5A0-1B9B-B1FC-9BBCB1DF37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838200"/>
          </a:xfrm>
        </p:spPr>
        <p:txBody>
          <a:bodyPr/>
          <a:lstStyle/>
          <a:p>
            <a:r>
              <a:rPr lang="en-US" altLang="en-US" sz="4000" b="0"/>
              <a:t>Histology:</a:t>
            </a:r>
            <a:br>
              <a:rPr lang="en-US" altLang="en-US" sz="4000"/>
            </a:br>
            <a:endParaRPr lang="en-US" altLang="en-US" sz="40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12DE1669-B148-74E4-1547-6E071FECB4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Rich sinusoidal capillary net work with islands of secretary cells.</a:t>
            </a:r>
          </a:p>
          <a:p>
            <a:r>
              <a:rPr lang="en-US" altLang="en-US"/>
              <a:t>Glandular cells </a:t>
            </a:r>
          </a:p>
          <a:p>
            <a:r>
              <a:rPr lang="en-US" altLang="en-US"/>
              <a:t>Chief  (Principle cells) 	Small, vasicular nuclei and poorly staining cytoplasm</a:t>
            </a:r>
          </a:p>
          <a:p>
            <a:r>
              <a:rPr lang="en-US" altLang="en-US"/>
              <a:t>Clear cells :  Found in hyperplastic 				Neoplastic Tumours.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>
            <a:extLst>
              <a:ext uri="{FF2B5EF4-FFF2-40B4-BE49-F238E27FC236}">
                <a16:creationId xmlns:a16="http://schemas.microsoft.com/office/drawing/2014/main" id="{4451B6F1-8624-E0D3-8C6A-6D7F6457CB20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10200" y="2438400"/>
            <a:ext cx="2127250" cy="2362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B3E794F7-2C98-D99E-37C5-72BDAA9422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543800" cy="533400"/>
          </a:xfrm>
        </p:spPr>
        <p:txBody>
          <a:bodyPr/>
          <a:lstStyle/>
          <a:p>
            <a:r>
              <a:rPr lang="en-US" altLang="en-US" sz="4000" b="0"/>
              <a:t>Physiology:</a:t>
            </a:r>
            <a:br>
              <a:rPr lang="en-US" altLang="en-US" sz="4000"/>
            </a:br>
            <a:endParaRPr lang="en-US" altLang="en-US" sz="400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795F7612-6C8D-C5A0-3D8E-3EFD5AFBF6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1981200"/>
            <a:ext cx="7543800" cy="4114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/>
              <a:t>1.Stimulates osteoclastic activity.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/>
              <a:t> increasing  bone Reabsorption by mobilizing Ca PO4 from bone.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/>
              <a:t>2) Increases Reabsorption of calcium from renal tubules Thus reducing urinary excretion of calcium.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/>
              <a:t>3) Augments absorption of Ca from gut.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/>
              <a:t>4) Renal tubular PO4 increases Ca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1893F090-FD6D-77D1-7A7C-90C79AA23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219200"/>
            <a:ext cx="456247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Chief cells produce Parathormone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Released directly into circulation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887386AA-558D-A990-C650-D6CA70280D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762000"/>
          </a:xfrm>
        </p:spPr>
        <p:txBody>
          <a:bodyPr/>
          <a:lstStyle/>
          <a:p>
            <a:r>
              <a:rPr lang="en-US" altLang="en-US" b="0" u="sng"/>
              <a:t>Hyperparathyroidism</a:t>
            </a:r>
            <a:r>
              <a:rPr lang="en-US" altLang="en-US"/>
              <a:t>	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363E29E5-5949-1381-E065-2715864166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43400" y="5257800"/>
            <a:ext cx="3886200" cy="13716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3</a:t>
            </a:r>
            <a:r>
              <a:rPr lang="en-US" altLang="en-US" sz="2000"/>
              <a:t>) Tertiary HPT  :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/>
              <a:t>    Persistant HPT after  Renal Transplantation in Renal osteodystrophy.</a:t>
            </a: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89F63F70-8823-43DE-E839-13D01FDF0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133600"/>
            <a:ext cx="4038600" cy="3122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1)Primary</a:t>
            </a:r>
          </a:p>
          <a:p>
            <a:pPr lvl="1">
              <a:buFontTx/>
              <a:buChar char="•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a) Hyperplasia  </a:t>
            </a:r>
          </a:p>
          <a:p>
            <a:pPr lvl="2">
              <a:buFontTx/>
              <a:buChar char="•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Chief Cell  Alone</a:t>
            </a:r>
          </a:p>
          <a:p>
            <a:pPr lvl="2"/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	 MEN I</a:t>
            </a:r>
          </a:p>
          <a:p>
            <a:pPr lvl="2"/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		 MEN II a</a:t>
            </a:r>
          </a:p>
          <a:p>
            <a:pPr lvl="2"/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		 FHHH</a:t>
            </a:r>
          </a:p>
          <a:p>
            <a:pPr lvl="2">
              <a:buFontTx/>
              <a:buChar char="•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  Water Clear Cell (WCCH)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			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       b) Neoplasia                               	            Carcinoma </a:t>
            </a:r>
          </a:p>
          <a:p>
            <a:pPr>
              <a:buFontTx/>
              <a:buChar char="•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	            Adenoma</a:t>
            </a:r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B946FBEE-590D-453D-86C8-5615D9A12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1143000"/>
            <a:ext cx="4572000" cy="1749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2) Secondary :</a:t>
            </a:r>
          </a:p>
          <a:p>
            <a:pPr>
              <a:buFontTx/>
              <a:buChar char="•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  Chronic renal failure with Renal ostodystrophy 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sz="1400">
                <a:effectLst>
                  <a:outerShdw blurRad="38100" dist="38100" dir="2700000" algn="tl">
                    <a:srgbClr val="000000"/>
                  </a:outerShdw>
                </a:effectLst>
              </a:rPr>
              <a:t>Serum Ca  lowers leading to  Compensatory parathyroid Hyperplasia of all 4 glands</a:t>
            </a: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>
              <a:buFontTx/>
              <a:buChar char="•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Malabsorption syndrome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1D177322-A217-C397-0663-9E21C7A0C7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1143000"/>
          </a:xfrm>
        </p:spPr>
        <p:txBody>
          <a:bodyPr/>
          <a:lstStyle/>
          <a:p>
            <a:r>
              <a:rPr lang="en-US" altLang="en-US" sz="4000"/>
              <a:t> Clinical Features</a:t>
            </a:r>
            <a:br>
              <a:rPr lang="en-US" altLang="en-US" sz="4000"/>
            </a:br>
            <a:endParaRPr lang="en-US" altLang="en-US" sz="400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8862FCB-C545-4415-8E06-48E2F6E5E6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6553200" cy="4876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  <a:r>
              <a:rPr lang="en-US" altLang="en-US" sz="5400"/>
              <a:t>Bones,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5400"/>
              <a:t>Stones,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5400"/>
              <a:t> Abdominal groans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5400"/>
              <a:t> and Psychic moans</a:t>
            </a:r>
            <a:r>
              <a:rPr lang="en-US" altLang="en-US" sz="440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D1662C5E-F4DA-60D9-5725-82B588ABAFE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838200"/>
            <a:ext cx="5867400" cy="838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1600"/>
              <a:t>Rarely found in first decade of life.</a:t>
            </a:r>
          </a:p>
          <a:p>
            <a:pPr>
              <a:lnSpc>
                <a:spcPct val="80000"/>
              </a:lnSpc>
            </a:pPr>
            <a:r>
              <a:rPr lang="en-US" altLang="en-US" sz="1600"/>
              <a:t>20 to 60 years.</a:t>
            </a:r>
          </a:p>
        </p:txBody>
      </p:sp>
      <p:sp>
        <p:nvSpPr>
          <p:cNvPr id="12298" name="Rectangle 10">
            <a:extLst>
              <a:ext uri="{FF2B5EF4-FFF2-40B4-BE49-F238E27FC236}">
                <a16:creationId xmlns:a16="http://schemas.microsoft.com/office/drawing/2014/main" id="{FB40CA41-F4F5-A6DF-81F0-EDDE45C9A2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905000"/>
            <a:ext cx="3157538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bones; Vague bony pain and 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joint pains D/D Rheumatism</a:t>
            </a:r>
          </a:p>
        </p:txBody>
      </p:sp>
      <p:sp>
        <p:nvSpPr>
          <p:cNvPr id="12299" name="Rectangle 11">
            <a:extLst>
              <a:ext uri="{FF2B5EF4-FFF2-40B4-BE49-F238E27FC236}">
                <a16:creationId xmlns:a16="http://schemas.microsoft.com/office/drawing/2014/main" id="{CCA070FA-0BB5-5FC5-5643-890C5B6C3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1828800"/>
            <a:ext cx="4562475" cy="925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Generalized decalcification of skeleton Von-Reclinghausen’s disease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       ( Osteitis cystica fibrosa)</a:t>
            </a:r>
          </a:p>
        </p:txBody>
      </p:sp>
      <p:sp>
        <p:nvSpPr>
          <p:cNvPr id="12300" name="Rectangle 12">
            <a:extLst>
              <a:ext uri="{FF2B5EF4-FFF2-40B4-BE49-F238E27FC236}">
                <a16:creationId xmlns:a16="http://schemas.microsoft.com/office/drawing/2014/main" id="{BE2561A4-E4BB-B993-647D-97E3822FA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191000"/>
            <a:ext cx="2895600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Early      </a:t>
            </a:r>
            <a:r>
              <a:rPr lang="en-US" altLang="en-US" u="sng">
                <a:effectLst>
                  <a:outerShdw blurRad="38100" dist="38100" dir="2700000" algn="tl">
                    <a:srgbClr val="000000"/>
                  </a:outerShdw>
                </a:effectLst>
              </a:rPr>
              <a:t>Skull, Phalanges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Loss of density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Sub Periosteal erosion</a:t>
            </a:r>
            <a:r>
              <a:rPr lang="en-US" altLang="en-US"/>
              <a:t> 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</a:p>
        </p:txBody>
      </p:sp>
      <p:sp>
        <p:nvSpPr>
          <p:cNvPr id="12301" name="Rectangle 13">
            <a:extLst>
              <a:ext uri="{FF2B5EF4-FFF2-40B4-BE49-F238E27FC236}">
                <a16:creationId xmlns:a16="http://schemas.microsoft.com/office/drawing/2014/main" id="{253EB955-1ECA-99B2-ACBF-DF42DC0B2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4038600"/>
            <a:ext cx="3616325" cy="955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en-US" u="sng">
                <a:effectLst>
                  <a:outerShdw blurRad="38100" dist="38100" dir="2700000" algn="tl">
                    <a:srgbClr val="000000"/>
                  </a:outerShdw>
                </a:effectLst>
              </a:rPr>
              <a:t> Late: Generalized calcicification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Multiple bone cyst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 Psuedo tumours  of  Jaw</a:t>
            </a:r>
          </a:p>
        </p:txBody>
      </p:sp>
      <p:sp>
        <p:nvSpPr>
          <p:cNvPr id="12302" name="Rectangle 14">
            <a:extLst>
              <a:ext uri="{FF2B5EF4-FFF2-40B4-BE49-F238E27FC236}">
                <a16:creationId xmlns:a16="http://schemas.microsoft.com/office/drawing/2014/main" id="{21BFA27E-3C25-A23E-8485-9BABE5CBF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3200400"/>
            <a:ext cx="25019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Parathyroid fractures</a:t>
            </a:r>
            <a:r>
              <a:rPr lang="en-US" altLang="en-US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181</TotalTime>
  <Words>1082</Words>
  <Application>Microsoft Office PowerPoint</Application>
  <PresentationFormat>On-screen Show (4:3)</PresentationFormat>
  <Paragraphs>189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Tahoma</vt:lpstr>
      <vt:lpstr>Times New Roman</vt:lpstr>
      <vt:lpstr>Wingdings</vt:lpstr>
      <vt:lpstr>Shimmer</vt:lpstr>
      <vt:lpstr>Parathyroid Gland   and</vt:lpstr>
      <vt:lpstr>Anatomy of Parathyroid gland</vt:lpstr>
      <vt:lpstr>Position of Parathyroid</vt:lpstr>
      <vt:lpstr>Histology: </vt:lpstr>
      <vt:lpstr>PowerPoint Presentation</vt:lpstr>
      <vt:lpstr>Physiology: </vt:lpstr>
      <vt:lpstr>Hyperparathyroidism </vt:lpstr>
      <vt:lpstr> Clinical Features </vt:lpstr>
      <vt:lpstr>PowerPoint Presentation</vt:lpstr>
      <vt:lpstr>Stones:</vt:lpstr>
      <vt:lpstr>Abdominal groans</vt:lpstr>
      <vt:lpstr>Psychic Moans</vt:lpstr>
      <vt:lpstr>PowerPoint Presentation</vt:lpstr>
      <vt:lpstr>Laboratory Studies</vt:lpstr>
      <vt:lpstr>Laboratory Studies II</vt:lpstr>
      <vt:lpstr>Localization of Parathyroid Pathology:</vt:lpstr>
      <vt:lpstr>Parathyroidectomy:Indications</vt:lpstr>
      <vt:lpstr>PowerPoint Presentation</vt:lpstr>
      <vt:lpstr>PowerPoint Presentation</vt:lpstr>
      <vt:lpstr>Surgical techniques</vt:lpstr>
      <vt:lpstr>Deferred parathyroid Autotransplantation</vt:lpstr>
    </vt:vector>
  </TitlesOfParts>
  <Company>BJMC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Parathyroid Gland   and</dc:title>
  <dc:creator>Dr. Arun Jamkar</dc:creator>
  <cp:lastModifiedBy>Arun Jamkar</cp:lastModifiedBy>
  <cp:revision>13</cp:revision>
  <dcterms:created xsi:type="dcterms:W3CDTF">2003-08-20T09:42:05Z</dcterms:created>
  <dcterms:modified xsi:type="dcterms:W3CDTF">2023-11-02T05:22:16Z</dcterms:modified>
</cp:coreProperties>
</file>