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62" r:id="rId2"/>
  </p:sldMasterIdLst>
  <p:sldIdLst>
    <p:sldId id="256" r:id="rId3"/>
    <p:sldId id="8590" r:id="rId4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>
            <a:extLst>
              <a:ext uri="{FF2B5EF4-FFF2-40B4-BE49-F238E27FC236}">
                <a16:creationId xmlns:a16="http://schemas.microsoft.com/office/drawing/2014/main" id="{23EEE6B6-83DD-EFA3-4CDA-BBAA3C7C92F4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123" name="Group 3">
              <a:extLst>
                <a:ext uri="{FF2B5EF4-FFF2-40B4-BE49-F238E27FC236}">
                  <a16:creationId xmlns:a16="http://schemas.microsoft.com/office/drawing/2014/main" id="{93CF796E-FAEC-8C60-91A0-0A0F0768FCA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5124" name="Freeform 4">
                <a:extLst>
                  <a:ext uri="{FF2B5EF4-FFF2-40B4-BE49-F238E27FC236}">
                    <a16:creationId xmlns:a16="http://schemas.microsoft.com/office/drawing/2014/main" id="{8F6CB6B5-5FA4-3419-F1A9-80E81B1224E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184 w 5184"/>
                  <a:gd name="T3" fmla="*/ 3159 h 3159"/>
                  <a:gd name="T4" fmla="*/ 5184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5125" name="Freeform 5">
                <a:extLst>
                  <a:ext uri="{FF2B5EF4-FFF2-40B4-BE49-F238E27FC236}">
                    <a16:creationId xmlns:a16="http://schemas.microsoft.com/office/drawing/2014/main" id="{0B7F7392-4DBC-8957-AD8C-9EEB37906F3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6 w 556"/>
                  <a:gd name="T5" fmla="*/ 3159 h 3159"/>
                  <a:gd name="T6" fmla="*/ 556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N"/>
              </a:p>
            </p:txBody>
          </p:sp>
        </p:grpSp>
        <p:sp>
          <p:nvSpPr>
            <p:cNvPr id="5126" name="Freeform 6">
              <a:extLst>
                <a:ext uri="{FF2B5EF4-FFF2-40B4-BE49-F238E27FC236}">
                  <a16:creationId xmlns:a16="http://schemas.microsoft.com/office/drawing/2014/main" id="{E6BC072E-7380-385C-E4BB-281110ECCAA4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>
                <a:gd name="T0" fmla="*/ 0 w 12"/>
                <a:gd name="T1" fmla="*/ 0 h 420"/>
                <a:gd name="T2" fmla="*/ 0 w 12"/>
                <a:gd name="T3" fmla="*/ 420 h 420"/>
                <a:gd name="T4" fmla="*/ 12 w 12"/>
                <a:gd name="T5" fmla="*/ 420 h 420"/>
                <a:gd name="T6" fmla="*/ 12 w 12"/>
                <a:gd name="T7" fmla="*/ 0 h 420"/>
                <a:gd name="T8" fmla="*/ 0 w 12"/>
                <a:gd name="T9" fmla="*/ 0 h 420"/>
                <a:gd name="T10" fmla="*/ 0 w 12"/>
                <a:gd name="T11" fmla="*/ 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5127" name="Freeform 7">
              <a:extLst>
                <a:ext uri="{FF2B5EF4-FFF2-40B4-BE49-F238E27FC236}">
                  <a16:creationId xmlns:a16="http://schemas.microsoft.com/office/drawing/2014/main" id="{0D5109FD-3488-2771-479C-928593FA3AE2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1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1 w 251"/>
                <a:gd name="T7" fmla="*/ 12 h 12"/>
                <a:gd name="T8" fmla="*/ 251 w 251"/>
                <a:gd name="T9" fmla="*/ 0 h 12"/>
                <a:gd name="T10" fmla="*/ 251 w 251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5128" name="Freeform 8">
              <a:extLst>
                <a:ext uri="{FF2B5EF4-FFF2-40B4-BE49-F238E27FC236}">
                  <a16:creationId xmlns:a16="http://schemas.microsoft.com/office/drawing/2014/main" id="{6CFADC1C-BD1D-53EB-590D-AF1A1C2659BD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251 w 251"/>
                <a:gd name="T5" fmla="*/ 12 h 12"/>
                <a:gd name="T6" fmla="*/ 2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  <p:grpSp>
          <p:nvGrpSpPr>
            <p:cNvPr id="5129" name="Group 9">
              <a:extLst>
                <a:ext uri="{FF2B5EF4-FFF2-40B4-BE49-F238E27FC236}">
                  <a16:creationId xmlns:a16="http://schemas.microsoft.com/office/drawing/2014/main" id="{783C364E-78EA-0ABA-E2CE-065DE69DED6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5130" name="Freeform 10">
                <a:extLst>
                  <a:ext uri="{FF2B5EF4-FFF2-40B4-BE49-F238E27FC236}">
                    <a16:creationId xmlns:a16="http://schemas.microsoft.com/office/drawing/2014/main" id="{99291E25-C84F-C845-67F8-E752495B942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5131" name="Freeform 11">
                <a:extLst>
                  <a:ext uri="{FF2B5EF4-FFF2-40B4-BE49-F238E27FC236}">
                    <a16:creationId xmlns:a16="http://schemas.microsoft.com/office/drawing/2014/main" id="{03CAA81F-A045-2225-D885-81BD223B005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5132" name="Freeform 12">
                <a:extLst>
                  <a:ext uri="{FF2B5EF4-FFF2-40B4-BE49-F238E27FC236}">
                    <a16:creationId xmlns:a16="http://schemas.microsoft.com/office/drawing/2014/main" id="{58AED750-ABCD-54D5-A3FC-39AABEBFFF9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5133" name="Freeform 13">
                <a:extLst>
                  <a:ext uri="{FF2B5EF4-FFF2-40B4-BE49-F238E27FC236}">
                    <a16:creationId xmlns:a16="http://schemas.microsoft.com/office/drawing/2014/main" id="{D46D441B-2CD7-DA05-BC23-D449768E8FC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5134" name="Freeform 14">
                <a:extLst>
                  <a:ext uri="{FF2B5EF4-FFF2-40B4-BE49-F238E27FC236}">
                    <a16:creationId xmlns:a16="http://schemas.microsoft.com/office/drawing/2014/main" id="{414B5D38-C5AA-AE03-5754-C0488DDB7DD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5135" name="Freeform 15">
                <a:extLst>
                  <a:ext uri="{FF2B5EF4-FFF2-40B4-BE49-F238E27FC236}">
                    <a16:creationId xmlns:a16="http://schemas.microsoft.com/office/drawing/2014/main" id="{250106D8-E129-5F9E-4767-05630F1C7DC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N"/>
              </a:p>
            </p:txBody>
          </p:sp>
        </p:grpSp>
      </p:grpSp>
      <p:sp>
        <p:nvSpPr>
          <p:cNvPr id="5136" name="Rectangle 16">
            <a:extLst>
              <a:ext uri="{FF2B5EF4-FFF2-40B4-BE49-F238E27FC236}">
                <a16:creationId xmlns:a16="http://schemas.microsoft.com/office/drawing/2014/main" id="{2BBE6588-9BB3-A594-08ED-FCECD072C47D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5137" name="Rectangle 17">
            <a:extLst>
              <a:ext uri="{FF2B5EF4-FFF2-40B4-BE49-F238E27FC236}">
                <a16:creationId xmlns:a16="http://schemas.microsoft.com/office/drawing/2014/main" id="{295C92C2-0E0D-A2DF-852A-3BF04D7B80F8}"/>
              </a:ext>
            </a:extLst>
          </p:cNvPr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5138" name="Rectangle 18">
            <a:extLst>
              <a:ext uri="{FF2B5EF4-FFF2-40B4-BE49-F238E27FC236}">
                <a16:creationId xmlns:a16="http://schemas.microsoft.com/office/drawing/2014/main" id="{2C942699-169C-1EBA-44F8-37559B10C598}"/>
              </a:ext>
            </a:extLst>
          </p:cNvPr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139" name="Rectangle 19">
            <a:extLst>
              <a:ext uri="{FF2B5EF4-FFF2-40B4-BE49-F238E27FC236}">
                <a16:creationId xmlns:a16="http://schemas.microsoft.com/office/drawing/2014/main" id="{623EB6CE-1035-07F1-A51A-AC959371BA3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140" name="Rectangle 20">
            <a:extLst>
              <a:ext uri="{FF2B5EF4-FFF2-40B4-BE49-F238E27FC236}">
                <a16:creationId xmlns:a16="http://schemas.microsoft.com/office/drawing/2014/main" id="{04CACD12-EF9D-7E31-F882-BC1116E7427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7884230-6CF8-45CF-9820-2C1F7CDB5F1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79CEF-3E61-D2D6-C1D2-C09ED0C6A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DF5B9D-AE64-57B0-D8A1-78BCC9F68F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036191-6CA6-18CC-747D-5B38AEB75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F66F06-396C-F4D9-ACAB-D5E92D311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92C7A9-2A67-CBAE-D3CA-D08A70108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C4E81B-B40E-484E-8ED6-130FC7168B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9239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01928F4-D707-3E7E-33FC-9D494941D8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D04509-774C-5D41-87EC-76341FF75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AE8BDF-9472-EFAF-3466-80F160D1A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F07DB2-F465-9176-26F5-DBA16E52D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9B7A1B-4BBA-7DD3-EA2D-AFBFB4987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013C59-4445-4285-BA2E-5507168E203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81546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A56786-2EF4-0C93-2084-065CCE31A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A4272F-A4FE-4536-A79E-1D3B2F3A9143}" type="datetimeFigureOut">
              <a:rPr lang="en-US"/>
              <a:pPr>
                <a:defRPr/>
              </a:pPr>
              <a:t>5/7/2024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1A4ADE-2EEC-923A-4604-98A2720EE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45F227-646D-42DE-948C-3F9E4754B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51C98-AE0E-4F34-98C1-87D3D87CCD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2919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7B1233-D5B1-1D4B-57E9-7F1429FE7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11A5A8-F45B-46BE-BD63-0DB047AD669E}" type="datetimeFigureOut">
              <a:rPr lang="en-US"/>
              <a:pPr>
                <a:defRPr/>
              </a:pPr>
              <a:t>5/7/2024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3C24B4-D7BB-C167-CC37-EC2ABF0A3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D4660B-BB70-1328-E02A-A4EB09646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0444CF-6B52-4325-9B16-630F560CCB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5031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8D1126-A120-342D-3473-EA5902B0F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E4215-7ECF-444F-AD0F-D8FC504B067F}" type="datetimeFigureOut">
              <a:rPr lang="en-US"/>
              <a:pPr>
                <a:defRPr/>
              </a:pPr>
              <a:t>5/7/2024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995FAE-F56C-9A97-D996-5330DE53A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E3DE63-97EF-50DC-2F06-D724AB1CA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B66C2-ACBE-447A-9A46-C42A0E0DC1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5588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D8CCF71-8F94-7D39-D786-7B81656DF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B66FCA-D4E9-4DB0-8FFB-51159679103C}" type="datetimeFigureOut">
              <a:rPr lang="en-US"/>
              <a:pPr>
                <a:defRPr/>
              </a:pPr>
              <a:t>5/7/2024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7684D77-C12E-E340-5B73-D42527DDD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F7E6B8C-B192-98F9-D705-3C0496A19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0E0F5-7FAD-4382-A337-08D65AF6CD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1368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4402173-3795-902C-5B31-E4F55B64D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9C5993-ED2A-4C61-815D-065493322AE3}" type="datetimeFigureOut">
              <a:rPr lang="en-US"/>
              <a:pPr>
                <a:defRPr/>
              </a:pPr>
              <a:t>5/7/2024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7981D91-C9A7-4171-116C-6C2A70218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26382A5-5F0D-B4D4-2C5D-E2BF71FFD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174037-E036-4960-8CC9-CFC493BB6D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2651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DBFA6AF-FE74-A01B-209B-C52C2F212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599AD6-948E-455C-8E1C-055C9599C733}" type="datetimeFigureOut">
              <a:rPr lang="en-US"/>
              <a:pPr>
                <a:defRPr/>
              </a:pPr>
              <a:t>5/7/2024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ACAA6D0-6FF3-7F25-5D62-12AA1D35E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5682A82-A134-174E-22EF-E251CBDB3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B11DB5-2C15-4DB9-A099-AF19061684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3261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FD8739A-027D-1FA1-8A86-A9FFF43E2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9C307-71A6-4216-87F5-05B8D79CCAB7}" type="datetimeFigureOut">
              <a:rPr lang="en-US"/>
              <a:pPr>
                <a:defRPr/>
              </a:pPr>
              <a:t>5/7/2024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D834741-D367-AD02-2F26-44B1FB8BC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BC1DEB7-2BE9-65D2-6AB1-150777DDD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AC3D3-03F5-4D71-9713-763A39C8CE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5919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DE4A30B-111B-A0FB-96BE-F8ECE871D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E91898-409F-42A9-A667-A370EC428960}" type="datetimeFigureOut">
              <a:rPr lang="en-US"/>
              <a:pPr>
                <a:defRPr/>
              </a:pPr>
              <a:t>5/7/2024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B9A5AF4-9097-6676-F50F-21A190D97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85DE2B0-AADA-1446-3B21-0DA31947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6B50A5-72EE-4963-8815-7D93C23872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881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1E747-EEC7-1814-59FA-BD97DA63C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DD840F-1E09-B91B-9CB8-F2784441C9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53D99C-66EB-7715-4D46-714D30795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3EBD3D-10EC-1F41-A05E-B434BD004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B0B6CE-48DF-549B-2937-F9F42E604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E433B7-FC43-4BAA-A74D-020CCCBF10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43730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182A5D3-F41A-6416-D0BA-B2D98BD8A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3EB09-B00F-4958-A083-FA21E427B1F0}" type="datetimeFigureOut">
              <a:rPr lang="en-US"/>
              <a:pPr>
                <a:defRPr/>
              </a:pPr>
              <a:t>5/7/2024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787643F-0883-0B50-722A-505ADB449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931535A-FFFD-19BE-31E0-AA76AE883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D56B07-2625-48E2-9864-48708D5B13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2042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335864-5CCB-AF24-FEF5-308BB5D81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BBAB4E-57BF-4410-939D-C45EFBAF14CE}" type="datetimeFigureOut">
              <a:rPr lang="en-US"/>
              <a:pPr>
                <a:defRPr/>
              </a:pPr>
              <a:t>5/7/2024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1F98B-81D8-E0C3-131C-41F634D1D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754F66-4D2A-DC38-3A0B-71968A3A8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0CC70-D7F9-49E0-8F2A-10FD133A45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1628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208B12-3194-20C5-76FD-F34E424A0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183451-1E82-40B9-B645-D07F3AC29326}" type="datetimeFigureOut">
              <a:rPr lang="en-US"/>
              <a:pPr>
                <a:defRPr/>
              </a:pPr>
              <a:t>5/7/2024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79C934-9A31-A9F8-E62A-638AE44F9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33F822-5016-C366-E029-393FE93A2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4F2D51-EA41-4BEB-89DA-7233A0BA2B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934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/>
          <p:cNvSpPr>
            <a:spLocks noGrp="1"/>
          </p:cNvSpPr>
          <p:nvPr>
            <p:ph type="title"/>
          </p:nvPr>
        </p:nvSpPr>
        <p:spPr>
          <a:xfrm>
            <a:off x="234950" y="313270"/>
            <a:ext cx="7943850" cy="1124063"/>
          </a:xfrm>
          <a:prstGeom prst="rect">
            <a:avLst/>
          </a:prstGeom>
        </p:spPr>
        <p:txBody>
          <a:bodyPr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ECC00CBE-464F-A81D-1A87-FFC892BEC3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42138" y="6326188"/>
            <a:ext cx="2057400" cy="366712"/>
          </a:xfrm>
        </p:spPr>
        <p:txBody>
          <a:bodyPr/>
          <a:lstStyle>
            <a:lvl1pPr algn="r">
              <a:defRPr sz="900" smtClean="0">
                <a:solidFill>
                  <a:schemeClr val="accent4"/>
                </a:solidFill>
              </a:defRPr>
            </a:lvl1pPr>
          </a:lstStyle>
          <a:p>
            <a:pPr>
              <a:defRPr/>
            </a:pPr>
            <a:fld id="{4003EC17-ECE8-41F2-95AA-411569F1EB4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7CA751-399D-B36E-3272-9EC7DB727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8113" y="6327775"/>
            <a:ext cx="2703512" cy="366713"/>
          </a:xfrm>
        </p:spPr>
        <p:txBody>
          <a:bodyPr/>
          <a:lstStyle>
            <a:lvl1pPr algn="l">
              <a:defRPr sz="900" dirty="0">
                <a:solidFill>
                  <a:schemeClr val="accent4"/>
                </a:solidFill>
              </a:defRPr>
            </a:lvl1pPr>
          </a:lstStyle>
          <a:p>
            <a:pPr>
              <a:defRPr/>
            </a:pPr>
            <a:r>
              <a:rPr lang="en-US"/>
              <a:t>© 2018 Persistent Systems – Confidential</a:t>
            </a:r>
          </a:p>
        </p:txBody>
      </p:sp>
    </p:spTree>
    <p:extLst>
      <p:ext uri="{BB962C8B-B14F-4D97-AF65-F5344CB8AC3E}">
        <p14:creationId xmlns:p14="http://schemas.microsoft.com/office/powerpoint/2010/main" val="3029027582"/>
      </p:ext>
    </p:extLst>
  </p:cSld>
  <p:clrMapOvr>
    <a:masterClrMapping/>
  </p:clrMapOvr>
  <p:transition spd="med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ck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CDE097EA-65CA-C9AD-C049-D7D56675DD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125" y="720725"/>
            <a:ext cx="5953125" cy="613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4100682B-9BD7-DE86-F219-CAA278B2946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720725"/>
            <a:ext cx="881063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000" y="3780000"/>
            <a:ext cx="4590000" cy="720000"/>
          </a:xfrm>
        </p:spPr>
        <p:txBody>
          <a:bodyPr/>
          <a:lstStyle>
            <a:lvl1pPr marL="0" indent="0" algn="l">
              <a:buNone/>
              <a:defRPr sz="1500" b="1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0" y="1800000"/>
            <a:ext cx="4590000" cy="1800000"/>
          </a:xfrm>
        </p:spPr>
        <p:txBody>
          <a:bodyPr anchor="b"/>
          <a:lstStyle>
            <a:lvl1pPr algn="l"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73644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3D7A8-AC91-85F1-8E53-F2F7BDF6A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3F3C73-E528-7865-E979-8D3624BE31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3A4D4E-41A4-F493-08FF-FF3359E04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E9DA02-C2C8-4C0B-178E-BEEB571FF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80DC95-A04A-B0FA-2FB0-62D88792D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93F662-F606-4135-A99B-3197B1F5D8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8832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B6518-622F-22F9-3DA0-E0515EC1B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CB36DE-2B1D-83AB-79B1-50C940DBF2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BDE0B0-7AFD-C418-3E0B-DDD37BDFB9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313555-8B9A-8F19-E131-9FB1F25B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10375F-3D2D-B4C3-8743-EF2F93448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6DCB8-45AC-9C63-A95C-97EAD5C1C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A76F57-465C-45DC-81BF-3005A52DFA2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6818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5BB80-6852-6C11-8F7E-6D272E1E2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5EB066-4CF8-32A6-0EA9-BCD11F2EF5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281C59-3D06-0B94-8B97-B5D3AA55BC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5C7A91-3A6E-36C8-1DC4-524C28F303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C2BB33-A6EF-D79E-FD4F-95EFCFD7AC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23860C0-F727-FFE2-53FD-2721B245E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1E1F1C-E1D1-6B3B-C02D-6D31EEC2B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19AEB8-D056-928B-A69A-CB3BD9CEC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70926D-D107-4057-80D2-07C91406643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9908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A4347-593F-C7A4-F7D6-05079F550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7E2683-6D16-73FE-BEDB-13F91555B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5106C8-6767-4EF7-B6AD-C3340655D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A1E257-F4FC-0450-C743-5AE852147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BC3046-B693-4BD5-90F0-27E9EE138D2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4121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DD0D2CD-637D-B3EB-BD11-307A0EEB2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C8E35B-E13F-60A8-1C62-309B574ED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372853-EAF6-3242-42DF-371E43C62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ACA96A-8E5F-4DD9-9C2F-AB0CAD00FA7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1764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FF0CD1-4CDC-7396-2CC7-E395D4F3E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91F51D-7874-1166-E769-1D2ED7AEF4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B4F1BA-AA2D-81D4-1965-D71E6A9F01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7C6492-0840-42E6-2155-473F334FC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B4573E-2CAC-658D-1998-6CDA470FE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4F8D5A-2B75-E9E7-015A-3F85730F2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29A0E0-83B3-4C4A-81C3-77DD5CE88AC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9878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2CCD9-CE23-1CC6-EF9E-79D7DB0F7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E8DC8A-9A1E-3891-21B4-901DA78536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047328-8AE2-86DC-9B07-58B716465A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6176EF-75A0-D709-CA9C-48722D3EB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ECF3F5-1CCB-C674-341C-847874C6D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BDD790-B065-E80E-E25F-084C4BC2F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524DA5-A7BD-4CD2-9322-92C4B6A5FA5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969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>
            <a:extLst>
              <a:ext uri="{FF2B5EF4-FFF2-40B4-BE49-F238E27FC236}">
                <a16:creationId xmlns:a16="http://schemas.microsoft.com/office/drawing/2014/main" id="{4A0B715D-33CD-7806-8D34-1A215B15E787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099" name="Freeform 3">
              <a:extLst>
                <a:ext uri="{FF2B5EF4-FFF2-40B4-BE49-F238E27FC236}">
                  <a16:creationId xmlns:a16="http://schemas.microsoft.com/office/drawing/2014/main" id="{E0688FEE-2C21-A61A-A478-5F00287C458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184 w 5184"/>
                <a:gd name="T3" fmla="*/ 3159 h 3159"/>
                <a:gd name="T4" fmla="*/ 5184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4100" name="Freeform 4">
              <a:extLst>
                <a:ext uri="{FF2B5EF4-FFF2-40B4-BE49-F238E27FC236}">
                  <a16:creationId xmlns:a16="http://schemas.microsoft.com/office/drawing/2014/main" id="{25D6AFAF-9EEA-EB1F-0D6A-C97EED5B2A5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6 w 556"/>
                <a:gd name="T5" fmla="*/ 3159 h 3159"/>
                <a:gd name="T6" fmla="*/ 556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  <p:grpSp>
          <p:nvGrpSpPr>
            <p:cNvPr id="4101" name="Group 5">
              <a:extLst>
                <a:ext uri="{FF2B5EF4-FFF2-40B4-BE49-F238E27FC236}">
                  <a16:creationId xmlns:a16="http://schemas.microsoft.com/office/drawing/2014/main" id="{C456FEF7-27DB-C184-4A16-0D0F3B04BF6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2" name="Freeform 6">
                <a:extLst>
                  <a:ext uri="{FF2B5EF4-FFF2-40B4-BE49-F238E27FC236}">
                    <a16:creationId xmlns:a16="http://schemas.microsoft.com/office/drawing/2014/main" id="{FAA2F169-0416-C0DB-AA71-874D4F2E21C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4103" name="Freeform 7">
                <a:extLst>
                  <a:ext uri="{FF2B5EF4-FFF2-40B4-BE49-F238E27FC236}">
                    <a16:creationId xmlns:a16="http://schemas.microsoft.com/office/drawing/2014/main" id="{1B1523E3-197B-B649-F84A-B45E5F92F14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4104" name="Freeform 8">
                <a:extLst>
                  <a:ext uri="{FF2B5EF4-FFF2-40B4-BE49-F238E27FC236}">
                    <a16:creationId xmlns:a16="http://schemas.microsoft.com/office/drawing/2014/main" id="{A0CB52EB-8DC0-2583-156D-863A9017816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4105" name="Freeform 9">
                <a:extLst>
                  <a:ext uri="{FF2B5EF4-FFF2-40B4-BE49-F238E27FC236}">
                    <a16:creationId xmlns:a16="http://schemas.microsoft.com/office/drawing/2014/main" id="{68DDEF33-F725-DFBC-A8C2-E17B87538F7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4106" name="Freeform 10">
                <a:extLst>
                  <a:ext uri="{FF2B5EF4-FFF2-40B4-BE49-F238E27FC236}">
                    <a16:creationId xmlns:a16="http://schemas.microsoft.com/office/drawing/2014/main" id="{48242BA9-6C62-AAE5-34CF-24D3FDFCFBD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4107" name="Freeform 11">
                <a:extLst>
                  <a:ext uri="{FF2B5EF4-FFF2-40B4-BE49-F238E27FC236}">
                    <a16:creationId xmlns:a16="http://schemas.microsoft.com/office/drawing/2014/main" id="{6559CBC2-A9F7-BF19-9F6F-E04A78A4481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>
                  <a:gd name="T0" fmla="*/ 0 w 12"/>
                  <a:gd name="T1" fmla="*/ 0 h 420"/>
                  <a:gd name="T2" fmla="*/ 0 w 12"/>
                  <a:gd name="T3" fmla="*/ 420 h 420"/>
                  <a:gd name="T4" fmla="*/ 12 w 12"/>
                  <a:gd name="T5" fmla="*/ 420 h 420"/>
                  <a:gd name="T6" fmla="*/ 12 w 12"/>
                  <a:gd name="T7" fmla="*/ 0 h 420"/>
                  <a:gd name="T8" fmla="*/ 0 w 12"/>
                  <a:gd name="T9" fmla="*/ 0 h 420"/>
                  <a:gd name="T10" fmla="*/ 0 w 12"/>
                  <a:gd name="T11" fmla="*/ 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4108" name="Freeform 12">
                <a:extLst>
                  <a:ext uri="{FF2B5EF4-FFF2-40B4-BE49-F238E27FC236}">
                    <a16:creationId xmlns:a16="http://schemas.microsoft.com/office/drawing/2014/main" id="{3B501353-9F71-4AE1-5560-69F396012C0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251 w 251"/>
                  <a:gd name="T5" fmla="*/ 12 h 12"/>
                  <a:gd name="T6" fmla="*/ 2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4109" name="Freeform 13">
                <a:extLst>
                  <a:ext uri="{FF2B5EF4-FFF2-40B4-BE49-F238E27FC236}">
                    <a16:creationId xmlns:a16="http://schemas.microsoft.com/office/drawing/2014/main" id="{C021662F-5E7B-EFE1-7A11-5AFB4432DDE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1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1 w 251"/>
                  <a:gd name="T7" fmla="*/ 12 h 12"/>
                  <a:gd name="T8" fmla="*/ 251 w 251"/>
                  <a:gd name="T9" fmla="*/ 0 h 12"/>
                  <a:gd name="T10" fmla="*/ 251 w 251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4110" name="Freeform 14">
                <a:extLst>
                  <a:ext uri="{FF2B5EF4-FFF2-40B4-BE49-F238E27FC236}">
                    <a16:creationId xmlns:a16="http://schemas.microsoft.com/office/drawing/2014/main" id="{63E5A113-F657-6B9F-7D8F-E062B400C9C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N"/>
              </a:p>
            </p:txBody>
          </p:sp>
        </p:grpSp>
      </p:grpSp>
      <p:sp>
        <p:nvSpPr>
          <p:cNvPr id="4111" name="Rectangle 15">
            <a:extLst>
              <a:ext uri="{FF2B5EF4-FFF2-40B4-BE49-F238E27FC236}">
                <a16:creationId xmlns:a16="http://schemas.microsoft.com/office/drawing/2014/main" id="{1F105F61-F837-0F76-90D4-B1538A1EA4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112" name="Rectangle 16">
            <a:extLst>
              <a:ext uri="{FF2B5EF4-FFF2-40B4-BE49-F238E27FC236}">
                <a16:creationId xmlns:a16="http://schemas.microsoft.com/office/drawing/2014/main" id="{374735F3-AD0E-A50E-8DF6-0C2851EC75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113" name="Rectangle 17">
            <a:extLst>
              <a:ext uri="{FF2B5EF4-FFF2-40B4-BE49-F238E27FC236}">
                <a16:creationId xmlns:a16="http://schemas.microsoft.com/office/drawing/2014/main" id="{A689C058-AB1C-004C-92AC-95E1DEAAFE6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 altLang="en-US"/>
          </a:p>
        </p:txBody>
      </p:sp>
      <p:sp>
        <p:nvSpPr>
          <p:cNvPr id="4114" name="Rectangle 18">
            <a:extLst>
              <a:ext uri="{FF2B5EF4-FFF2-40B4-BE49-F238E27FC236}">
                <a16:creationId xmlns:a16="http://schemas.microsoft.com/office/drawing/2014/main" id="{36B5F026-13A0-8E97-AE84-51659064C09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 altLang="en-US"/>
          </a:p>
        </p:txBody>
      </p:sp>
      <p:sp>
        <p:nvSpPr>
          <p:cNvPr id="4115" name="Rectangle 19">
            <a:extLst>
              <a:ext uri="{FF2B5EF4-FFF2-40B4-BE49-F238E27FC236}">
                <a16:creationId xmlns:a16="http://schemas.microsoft.com/office/drawing/2014/main" id="{5A509C86-BC49-5E21-B76D-E6161A330FD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FC2318C6-6B04-4738-8BEE-2FE3157AEE8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 b="1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89E4008D-D3AF-6951-1513-CECCF286C2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F41510-C20B-BA3E-2F72-862789911C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724F5C-EE96-EB3D-37AA-68C1322867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F0D50D1-997E-407D-968F-3EF8A67248E5}" type="datetimeFigureOut">
              <a:rPr lang="en-US"/>
              <a:pPr>
                <a:defRPr/>
              </a:pPr>
              <a:t>5/7/2024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899405-ACE2-294A-C90A-CCBCDE98FE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5B1E17-D0B3-86C3-AABB-B6B096F348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D6F038D-6AF8-4D81-B0C0-A3C54D1ED1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373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xStyles>
    <p:titleStyle>
      <a:lvl1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fontAlgn="base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F55F15C4-95D2-DF7B-EDE1-799CB8A13C1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066800" y="2743200"/>
            <a:ext cx="7086600" cy="3260725"/>
          </a:xfrm>
        </p:spPr>
        <p:txBody>
          <a:bodyPr/>
          <a:lstStyle/>
          <a:p>
            <a:r>
              <a:rPr lang="en-US" altLang="en-US" sz="4000"/>
              <a:t>Management of Breast Cancer</a:t>
            </a:r>
            <a:br>
              <a:rPr lang="en-US" altLang="en-US" sz="4000"/>
            </a:br>
            <a:r>
              <a:rPr lang="en-US" altLang="en-US" sz="4000" u="sng"/>
              <a:t>Evidence Based management  Protocol</a:t>
            </a:r>
            <a:br>
              <a:rPr lang="en-US" altLang="en-US" sz="4000" u="sng"/>
            </a:br>
            <a:r>
              <a:rPr lang="en-US" altLang="en-US" sz="4000" u="sng"/>
              <a:t> for Breast Cancer</a:t>
            </a:r>
            <a:br>
              <a:rPr lang="en-US" altLang="en-US" sz="4000" b="0" u="sng"/>
            </a:br>
            <a:endParaRPr lang="en-US" altLang="en-US" sz="4000" b="0" u="sng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0963FB6-047F-7975-67B9-39F7491A45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8913" y="763588"/>
            <a:ext cx="5299075" cy="55070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IN" sz="3300" dirty="0"/>
              <a:t>Prof Dr. Arun Jamkar,</a:t>
            </a:r>
            <a:br>
              <a:rPr lang="en-IN" sz="3300" dirty="0"/>
            </a:br>
            <a:r>
              <a:rPr lang="en-IN" sz="2700" dirty="0"/>
              <a:t>M.S. Ph.D. ( Surgical Oncology),</a:t>
            </a:r>
            <a:br>
              <a:rPr lang="en-IN" sz="2700" dirty="0"/>
            </a:br>
            <a:r>
              <a:rPr lang="en-IN" sz="2700" dirty="0"/>
              <a:t>FICS, FIAGES, FMAS, FAMS FAIMER fellow</a:t>
            </a:r>
            <a:br>
              <a:rPr lang="en-IN" sz="3000" dirty="0"/>
            </a:br>
            <a:r>
              <a:rPr lang="en-IN" dirty="0"/>
              <a:t>Former Vice Chancellor, </a:t>
            </a:r>
            <a:br>
              <a:rPr lang="en-IN" dirty="0"/>
            </a:br>
            <a:r>
              <a:rPr lang="en-IN" dirty="0"/>
              <a:t>Maharashtra university of Health sciences, Nashik</a:t>
            </a:r>
            <a:br>
              <a:rPr lang="en-IN" dirty="0"/>
            </a:br>
            <a:r>
              <a:rPr lang="en-IN" sz="2700" dirty="0">
                <a:solidFill>
                  <a:schemeClr val="accent2"/>
                </a:solidFill>
              </a:rPr>
              <a:t>Consultant, </a:t>
            </a:r>
            <a:br>
              <a:rPr lang="en-IN" sz="2700" dirty="0">
                <a:solidFill>
                  <a:schemeClr val="accent2"/>
                </a:solidFill>
              </a:rPr>
            </a:br>
            <a:r>
              <a:rPr lang="en-IN" sz="2700" dirty="0">
                <a:solidFill>
                  <a:schemeClr val="accent2"/>
                </a:solidFill>
              </a:rPr>
              <a:t>Persistent systems  ltd, Pune</a:t>
            </a:r>
            <a:br>
              <a:rPr lang="en-IN" sz="2700" dirty="0">
                <a:solidFill>
                  <a:schemeClr val="accent2"/>
                </a:solidFill>
              </a:rPr>
            </a:br>
            <a:r>
              <a:rPr lang="en-IN" dirty="0"/>
              <a:t> Distinguished Professor ; </a:t>
            </a:r>
            <a:br>
              <a:rPr lang="en-IN" dirty="0"/>
            </a:br>
            <a:r>
              <a:rPr lang="en-IN" dirty="0"/>
              <a:t>Symbiosis International University, </a:t>
            </a:r>
            <a:br>
              <a:rPr lang="en-IN" dirty="0"/>
            </a:br>
            <a:r>
              <a:rPr lang="en-IN" dirty="0"/>
              <a:t>Pune. </a:t>
            </a:r>
            <a:br>
              <a:rPr lang="en-IN" dirty="0"/>
            </a:br>
            <a:r>
              <a:rPr lang="en-IN" dirty="0"/>
              <a:t>Chief Medical Officer, </a:t>
            </a:r>
            <a:br>
              <a:rPr lang="en-IN" dirty="0"/>
            </a:br>
            <a:r>
              <a:rPr lang="en-IN" dirty="0"/>
              <a:t>Index Technology, Cupertino USA</a:t>
            </a:r>
            <a:br>
              <a:rPr lang="en-IN" dirty="0"/>
            </a:br>
            <a:r>
              <a:rPr lang="en-IN" dirty="0"/>
              <a:t>Director  Academics, </a:t>
            </a:r>
            <a:br>
              <a:rPr lang="en-IN" dirty="0"/>
            </a:br>
            <a:r>
              <a:rPr lang="en-IN" dirty="0"/>
              <a:t>Galaxy care hospitals, Pune</a:t>
            </a:r>
            <a:br>
              <a:rPr lang="en-IN" dirty="0"/>
            </a:br>
            <a:endParaRPr lang="en-IN" dirty="0"/>
          </a:p>
        </p:txBody>
      </p:sp>
      <p:pic>
        <p:nvPicPr>
          <p:cNvPr id="10243" name="Picture 3">
            <a:extLst>
              <a:ext uri="{FF2B5EF4-FFF2-40B4-BE49-F238E27FC236}">
                <a16:creationId xmlns:a16="http://schemas.microsoft.com/office/drawing/2014/main" id="{2FAED578-09A5-819F-1C90-AFCF2CDDBE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75" y="2441575"/>
            <a:ext cx="855663" cy="96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>
            <a:extLst>
              <a:ext uri="{FF2B5EF4-FFF2-40B4-BE49-F238E27FC236}">
                <a16:creationId xmlns:a16="http://schemas.microsoft.com/office/drawing/2014/main" id="{8C20A129-E28D-0988-4C95-6187B3CAE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75" y="2462213"/>
            <a:ext cx="855663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90BE2A44-6DAE-5052-576B-3FE6237B08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Clinical Grouping for all patients: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389B36AC-75D2-21C4-CB25-A88ADCB753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  <a:p>
            <a:r>
              <a:rPr lang="en-US" altLang="en-US"/>
              <a:t>Operable Breast Cancer</a:t>
            </a:r>
          </a:p>
          <a:p>
            <a:r>
              <a:rPr lang="en-US" altLang="en-US"/>
              <a:t>Locally Advanced Breast Cancer</a:t>
            </a:r>
          </a:p>
          <a:p>
            <a:r>
              <a:rPr lang="en-US" altLang="en-US"/>
              <a:t>Metastatic Breast Cancer ( Loco-regional or distant)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B231262D-83AC-0C72-8E2A-0FEE9253C2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0" u="sng"/>
              <a:t>Operable Breast Cancer:</a:t>
            </a:r>
            <a:br>
              <a:rPr lang="en-US" altLang="en-US" sz="4000" u="sng"/>
            </a:br>
            <a:r>
              <a:rPr lang="en-US" altLang="en-US" sz="4000" u="sng"/>
              <a:t>Clinical Examination and Investigations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352AD3F5-F87A-2D2E-3995-EF3940BFD9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6800" y="2438400"/>
            <a:ext cx="7772400" cy="38862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altLang="en-US"/>
              <a:t>Documentation of exact extent of primary tumour and axillary node(s)</a:t>
            </a:r>
          </a:p>
          <a:p>
            <a:r>
              <a:rPr lang="en-US" altLang="en-US"/>
              <a:t>Tissue diagnosis by FNAC/Core biopsy</a:t>
            </a:r>
          </a:p>
          <a:p>
            <a:r>
              <a:rPr lang="en-US" altLang="en-US"/>
              <a:t>Bilateral film mammogram ) mandatory only if BCT is contemplated)</a:t>
            </a:r>
          </a:p>
          <a:p>
            <a:r>
              <a:rPr lang="en-US" altLang="en-US"/>
              <a:t>Routine pre-anaesthetic investigations.</a:t>
            </a:r>
          </a:p>
          <a:p>
            <a:endParaRPr lang="en-US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DA32C8DB-9021-066D-8E29-047B6D1ECF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0" i="1"/>
              <a:t>Clinical Note;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E8DB062B-A80A-4498-DEB2-94B0AD4E5D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 b="1" i="1"/>
              <a:t>A strong clinical suspicion for malignancy over rules both negative FNAC or mammography for excision biopsy.</a:t>
            </a:r>
          </a:p>
          <a:p>
            <a:pPr>
              <a:lnSpc>
                <a:spcPct val="90000"/>
              </a:lnSpc>
            </a:pPr>
            <a:r>
              <a:rPr lang="en-US" altLang="en-US" sz="2800" b="1" i="1"/>
              <a:t>No Metastatic work up is undertaken as incidence of metastasis is operable breast cancer is less than 2%.  The tests for detecting metastasis have a low sensitivity and are not cost-effective.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9D7261D0-9F54-E102-5214-56C6D88ADD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990600"/>
          </a:xfrm>
        </p:spPr>
        <p:txBody>
          <a:bodyPr/>
          <a:lstStyle/>
          <a:p>
            <a:r>
              <a:rPr lang="en-US" altLang="en-US" sz="4000" b="0" u="sng"/>
              <a:t>Surgical Options:</a:t>
            </a:r>
            <a:br>
              <a:rPr lang="en-US" altLang="en-US" sz="4000"/>
            </a:br>
            <a:endParaRPr lang="en-US" altLang="en-US" sz="4000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498BB603-15E9-0128-8F27-BB595D05B6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Breast Conservation</a:t>
            </a:r>
            <a:r>
              <a:rPr lang="en-US" altLang="en-US" u="sng"/>
              <a:t> </a:t>
            </a:r>
            <a:r>
              <a:rPr lang="en-US" altLang="en-US"/>
              <a:t>Treatment – wide excision with gross clear margins and complete axillary clearance upto apex.</a:t>
            </a:r>
          </a:p>
          <a:p>
            <a:r>
              <a:rPr lang="en-US" altLang="en-US"/>
              <a:t>Modified Radical Mastectomy (MRM)</a:t>
            </a:r>
          </a:p>
          <a:p>
            <a:r>
              <a:rPr lang="en-US" altLang="en-US"/>
              <a:t>All BCT receive external RT to breast plus external or internal boost to lumpectomy site.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F39B565D-BD24-61EE-D604-CF526D533B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0" u="sng"/>
              <a:t>Contraindications to BCT:</a:t>
            </a:r>
            <a:br>
              <a:rPr lang="en-US" altLang="en-US"/>
            </a:br>
            <a:endParaRPr lang="en-US" altLang="en-US"/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2030E92F-1814-6AF1-38A4-D992A360A4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1295400"/>
            <a:ext cx="7543800" cy="36576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/>
              <a:t>Satisfactory cosmesis not feasible.</a:t>
            </a:r>
          </a:p>
          <a:p>
            <a:pPr>
              <a:lnSpc>
                <a:spcPct val="90000"/>
              </a:lnSpc>
            </a:pPr>
            <a:r>
              <a:rPr lang="en-US" altLang="en-US" sz="2800"/>
              <a:t>Multicentric disease (&gt;1 quadrant)</a:t>
            </a:r>
          </a:p>
          <a:p>
            <a:pPr>
              <a:lnSpc>
                <a:spcPct val="90000"/>
              </a:lnSpc>
            </a:pPr>
            <a:r>
              <a:rPr lang="en-US" altLang="en-US" sz="2800"/>
              <a:t>Extensive microcalcification on mammogram.</a:t>
            </a:r>
          </a:p>
          <a:p>
            <a:pPr>
              <a:lnSpc>
                <a:spcPct val="90000"/>
              </a:lnSpc>
            </a:pPr>
            <a:r>
              <a:rPr lang="en-US" altLang="en-US" sz="2800"/>
              <a:t>Doubtful compliance with adjuvant radiotherapy to breast.</a:t>
            </a:r>
          </a:p>
          <a:p>
            <a:pPr>
              <a:lnSpc>
                <a:spcPct val="90000"/>
              </a:lnSpc>
            </a:pPr>
            <a:r>
              <a:rPr lang="en-US" altLang="en-US" sz="2800"/>
              <a:t>Pregnancy (1st/2nd trimesters and precious child)</a:t>
            </a:r>
          </a:p>
          <a:p>
            <a:pPr>
              <a:lnSpc>
                <a:spcPct val="90000"/>
              </a:lnSpc>
            </a:pPr>
            <a:endParaRPr lang="en-US" altLang="en-US" sz="2800"/>
          </a:p>
        </p:txBody>
      </p:sp>
      <p:sp>
        <p:nvSpPr>
          <p:cNvPr id="10244" name="Rectangle 4">
            <a:extLst>
              <a:ext uri="{FF2B5EF4-FFF2-40B4-BE49-F238E27FC236}">
                <a16:creationId xmlns:a16="http://schemas.microsoft.com/office/drawing/2014/main" id="{566481D7-11F5-3802-B97A-76346B1678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5181600"/>
            <a:ext cx="7543800" cy="9255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Options for BCT for relatively large tumours:</a:t>
            </a:r>
          </a:p>
          <a:p>
            <a:pPr lvl="1"/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Down-staging with neo-adjuvant CT</a:t>
            </a:r>
          </a:p>
          <a:p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BCT with latissimus dorsi reconstruction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FFCA211C-5B5E-A7E1-D960-6C4A42F157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990600"/>
          </a:xfrm>
        </p:spPr>
        <p:txBody>
          <a:bodyPr/>
          <a:lstStyle/>
          <a:p>
            <a:r>
              <a:rPr lang="en-US" altLang="en-US" sz="4000" b="0" u="sng"/>
              <a:t>Model Histopathology Report</a:t>
            </a:r>
            <a:br>
              <a:rPr lang="en-US" altLang="en-US" sz="4000" b="0" u="sng"/>
            </a:br>
            <a:endParaRPr lang="en-US" altLang="en-US" sz="4000" b="0" u="sng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63638C55-B4B9-B97F-C24E-BAB487C8B8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2000" y="1524000"/>
            <a:ext cx="8077200" cy="4876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800"/>
              <a:t>Tumour Size</a:t>
            </a:r>
          </a:p>
          <a:p>
            <a:pPr>
              <a:lnSpc>
                <a:spcPct val="80000"/>
              </a:lnSpc>
            </a:pPr>
            <a:r>
              <a:rPr lang="en-US" altLang="en-US" sz="2800"/>
              <a:t>Tumour type</a:t>
            </a:r>
          </a:p>
          <a:p>
            <a:pPr>
              <a:lnSpc>
                <a:spcPct val="80000"/>
              </a:lnSpc>
            </a:pPr>
            <a:r>
              <a:rPr lang="en-US" altLang="en-US" sz="2800"/>
              <a:t>Tumour grade</a:t>
            </a:r>
          </a:p>
          <a:p>
            <a:pPr>
              <a:lnSpc>
                <a:spcPct val="80000"/>
              </a:lnSpc>
            </a:pPr>
            <a:r>
              <a:rPr lang="en-US" altLang="en-US" sz="2800"/>
              <a:t>Presence of extensive intraductal carcinoma (ELC)*</a:t>
            </a:r>
          </a:p>
          <a:p>
            <a:pPr>
              <a:lnSpc>
                <a:spcPct val="80000"/>
              </a:lnSpc>
            </a:pPr>
            <a:r>
              <a:rPr lang="en-US" altLang="en-US" sz="2800"/>
              <a:t>Lymphovascular Embolisation</a:t>
            </a:r>
          </a:p>
          <a:p>
            <a:pPr>
              <a:lnSpc>
                <a:spcPct val="80000"/>
              </a:lnSpc>
            </a:pPr>
            <a:r>
              <a:rPr lang="en-US" altLang="en-US" sz="2800"/>
              <a:t>Cut Margin status (gross positive/focal –positive/negative) only in BCT**</a:t>
            </a:r>
          </a:p>
          <a:p>
            <a:pPr>
              <a:lnSpc>
                <a:spcPct val="80000"/>
              </a:lnSpc>
            </a:pPr>
            <a:r>
              <a:rPr lang="en-US" altLang="en-US" sz="2800"/>
              <a:t>No. of positive/ total axillary lymph node dissected </a:t>
            </a:r>
          </a:p>
          <a:p>
            <a:pPr>
              <a:lnSpc>
                <a:spcPct val="80000"/>
              </a:lnSpc>
            </a:pPr>
            <a:r>
              <a:rPr lang="en-US" altLang="en-US" sz="2800"/>
              <a:t>Receptor status: ER (IHC Or EIA value)</a:t>
            </a:r>
          </a:p>
          <a:p>
            <a:pPr>
              <a:lnSpc>
                <a:spcPct val="80000"/>
              </a:lnSpc>
            </a:pPr>
            <a:r>
              <a:rPr lang="en-US" altLang="en-US" sz="2800"/>
              <a:t>  PgR (IHC or EIQ value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1C153CC6-3107-B04B-E4D1-7505B32E30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838200"/>
          </a:xfrm>
        </p:spPr>
        <p:txBody>
          <a:bodyPr/>
          <a:lstStyle/>
          <a:p>
            <a:r>
              <a:rPr lang="en-US" altLang="en-US"/>
              <a:t>Note: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B37A0F80-1089-54D0-1004-0E120ECBBC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1676400"/>
            <a:ext cx="7543800" cy="41148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400"/>
              <a:t>* Presence of DCIs in more than 25% of the tumour, EIC positivity is a strong predictor of local recurrence)</a:t>
            </a:r>
          </a:p>
          <a:p>
            <a:pPr>
              <a:lnSpc>
                <a:spcPct val="90000"/>
              </a:lnSpc>
            </a:pPr>
            <a:r>
              <a:rPr lang="en-US" altLang="en-US" sz="2400"/>
              <a:t>        ** Gross positive cut margin is extensive involvement of a cut margin or 3 or more foci of invasive or in-situ carcinoma in any inked margin in low power field ( Requires revision surgery, either wide excision or mastectomy)</a:t>
            </a:r>
          </a:p>
          <a:p>
            <a:pPr>
              <a:lnSpc>
                <a:spcPct val="90000"/>
              </a:lnSpc>
            </a:pPr>
            <a:r>
              <a:rPr lang="en-US" altLang="en-US" sz="2400"/>
              <a:t>       ** Focal positive cut margin is 2 or less foci of invasive or in-site carcinoma in any inked margin ( Revision surgery only if EIC positive).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himmer">
  <a:themeElements>
    <a:clrScheme name="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</a:defRPr>
        </a:defPPr>
      </a:lstStyle>
    </a:lnDef>
  </a:objectDefaults>
  <a:extraClrSchemeLst>
    <a:extraClrScheme>
      <a:clrScheme name="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Shimmer</Template>
  <TotalTime>27</TotalTime>
  <Words>477</Words>
  <Application>Microsoft Office PowerPoint</Application>
  <PresentationFormat>On-screen Show (4:3)</PresentationFormat>
  <Paragraphs>42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Tahoma</vt:lpstr>
      <vt:lpstr>Times New Roman</vt:lpstr>
      <vt:lpstr>Wingdings</vt:lpstr>
      <vt:lpstr>Shimmer</vt:lpstr>
      <vt:lpstr>1_Office Theme</vt:lpstr>
      <vt:lpstr>Management of Breast Cancer Evidence Based management  Protocol  for Breast Cancer </vt:lpstr>
      <vt:lpstr>Prof Dr. Arun Jamkar, M.S. Ph.D. ( Surgical Oncology), FICS, FIAGES, FMAS, FAMS FAIMER fellow Former Vice Chancellor,  Maharashtra university of Health sciences, Nashik Consultant,  Persistent systems  ltd, Pune  Distinguished Professor ;  Symbiosis International University,  Pune.  Chief Medical Officer,  Index Technology, Cupertino USA Director  Academics,  Galaxy care hospitals, Pune </vt:lpstr>
      <vt:lpstr>Clinical Grouping for all patients:</vt:lpstr>
      <vt:lpstr>Operable Breast Cancer: Clinical Examination and Investigations</vt:lpstr>
      <vt:lpstr>Clinical Note;</vt:lpstr>
      <vt:lpstr>Surgical Options: </vt:lpstr>
      <vt:lpstr>Contraindications to BCT: </vt:lpstr>
      <vt:lpstr>Model Histopathology Report </vt:lpstr>
      <vt:lpstr>Note:</vt:lpstr>
    </vt:vector>
  </TitlesOfParts>
  <Company>BJMC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Management of Breast Cancer Evidence Based management  Protocol  for Breast Cancer</dc:title>
  <dc:creator>Dr. Arun Jamkar</dc:creator>
  <cp:lastModifiedBy>Arun Jamkar</cp:lastModifiedBy>
  <cp:revision>5</cp:revision>
  <dcterms:created xsi:type="dcterms:W3CDTF">2004-02-23T09:36:45Z</dcterms:created>
  <dcterms:modified xsi:type="dcterms:W3CDTF">2024-05-07T17:41:32Z</dcterms:modified>
</cp:coreProperties>
</file>